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2" r:id="rId4"/>
    <p:sldId id="261" r:id="rId5"/>
    <p:sldId id="263" r:id="rId6"/>
    <p:sldId id="304" r:id="rId7"/>
    <p:sldId id="269" r:id="rId8"/>
    <p:sldId id="305" r:id="rId9"/>
    <p:sldId id="270" r:id="rId10"/>
    <p:sldId id="271" r:id="rId11"/>
    <p:sldId id="272" r:id="rId12"/>
    <p:sldId id="273" r:id="rId13"/>
    <p:sldId id="274" r:id="rId14"/>
    <p:sldId id="276" r:id="rId15"/>
    <p:sldId id="275" r:id="rId16"/>
    <p:sldId id="277" r:id="rId17"/>
    <p:sldId id="280" r:id="rId18"/>
    <p:sldId id="278" r:id="rId19"/>
    <p:sldId id="303" r:id="rId20"/>
    <p:sldId id="284" r:id="rId21"/>
    <p:sldId id="307" r:id="rId22"/>
    <p:sldId id="279" r:id="rId23"/>
    <p:sldId id="281" r:id="rId24"/>
    <p:sldId id="285" r:id="rId25"/>
    <p:sldId id="300" r:id="rId26"/>
    <p:sldId id="286" r:id="rId27"/>
    <p:sldId id="287" r:id="rId28"/>
    <p:sldId id="288" r:id="rId29"/>
    <p:sldId id="309" r:id="rId30"/>
    <p:sldId id="282" r:id="rId31"/>
    <p:sldId id="283" r:id="rId32"/>
    <p:sldId id="289" r:id="rId33"/>
    <p:sldId id="290" r:id="rId34"/>
    <p:sldId id="291" r:id="rId35"/>
    <p:sldId id="292" r:id="rId36"/>
    <p:sldId id="293" r:id="rId37"/>
    <p:sldId id="294" r:id="rId38"/>
    <p:sldId id="295" r:id="rId39"/>
    <p:sldId id="296" r:id="rId40"/>
    <p:sldId id="297" r:id="rId41"/>
    <p:sldId id="298" r:id="rId42"/>
    <p:sldId id="301" r:id="rId43"/>
    <p:sldId id="302" r:id="rId44"/>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p:scale>
          <a:sx n="110" d="100"/>
          <a:sy n="110" d="100"/>
        </p:scale>
        <p:origin x="-1236" y="-144"/>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156718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212423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8981" y="365125"/>
            <a:ext cx="2135981"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1037" y="365125"/>
            <a:ext cx="6284119"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67442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117989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5878" y="1709741"/>
            <a:ext cx="8543925"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75878" y="4589466"/>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39090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1038" y="1825625"/>
            <a:ext cx="42100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14913" y="1825625"/>
            <a:ext cx="42100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416685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329" y="365128"/>
            <a:ext cx="8543925" cy="1325563"/>
          </a:xfrm>
        </p:spPr>
        <p:txBody>
          <a:bodyPr/>
          <a:lstStyle/>
          <a:p>
            <a:r>
              <a:rPr lang="de-DE"/>
              <a:t>Titelmasterformat durch Klicken bearbeiten</a:t>
            </a:r>
          </a:p>
        </p:txBody>
      </p:sp>
      <p:sp>
        <p:nvSpPr>
          <p:cNvPr id="3" name="Textplatzhalt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82328" y="2505075"/>
            <a:ext cx="4190702"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2505075"/>
            <a:ext cx="4211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60951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343193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116016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329" y="457200"/>
            <a:ext cx="3194943"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264401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329" y="457200"/>
            <a:ext cx="3194943"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4211341"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61A2ACB-1008-4B28-A36F-78BDE80941E3}" type="datetimeFigureOut">
              <a:rPr lang="de-DE" smtClean="0"/>
              <a:pPr/>
              <a:t>02.07.2017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69269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2ACB-1008-4B28-A36F-78BDE80941E3}" type="datetimeFigureOut">
              <a:rPr lang="de-DE" smtClean="0"/>
              <a:pPr/>
              <a:t>02.07.2017</a:t>
            </a:fld>
            <a:endParaRPr lang="de-DE"/>
          </a:p>
        </p:txBody>
      </p:sp>
      <p:sp>
        <p:nvSpPr>
          <p:cNvPr id="5" name="Fußzeilenplatzhalt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F1DA-8BD6-4B8C-BCEA-18DB1E1D58F1}" type="slidenum">
              <a:rPr lang="de-DE" smtClean="0"/>
              <a:pPr/>
              <a:t>‹Nr.›</a:t>
            </a:fld>
            <a:endParaRPr lang="de-DE"/>
          </a:p>
        </p:txBody>
      </p:sp>
    </p:spTree>
    <p:extLst>
      <p:ext uri="{BB962C8B-B14F-4D97-AF65-F5344CB8AC3E}">
        <p14:creationId xmlns="" xmlns:p14="http://schemas.microsoft.com/office/powerpoint/2010/main" val="179372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chachclub-lambsheim.de/wordpress/?p=4842"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schachclub-lambsheim.de/wordpress/?p=540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CL-Wappen-1997-eV.jpg"/>
          <p:cNvPicPr/>
          <p:nvPr/>
        </p:nvPicPr>
        <p:blipFill>
          <a:blip r:embed="rId2" cstate="email">
            <a:extLst>
              <a:ext uri="{28A0092B-C50C-407E-A947-70E740481C1C}">
                <a14:useLocalDpi xmlns="" xmlns:a14="http://schemas.microsoft.com/office/drawing/2010/main"/>
              </a:ext>
            </a:extLst>
          </a:blip>
          <a:stretch>
            <a:fillRect/>
          </a:stretch>
        </p:blipFill>
        <p:spPr>
          <a:xfrm>
            <a:off x="6870555" y="2690040"/>
            <a:ext cx="1215506" cy="1844793"/>
          </a:xfrm>
          <a:prstGeom prst="rect">
            <a:avLst/>
          </a:prstGeom>
          <a:noFill/>
          <a:ln>
            <a:noFill/>
          </a:ln>
        </p:spPr>
      </p:pic>
      <p:pic>
        <p:nvPicPr>
          <p:cNvPr id="8" name="Grafik 7"/>
          <p:cNvPicPr/>
          <p:nvPr/>
        </p:nvPicPr>
        <p:blipFill>
          <a:blip r:embed="rId3" cstate="email">
            <a:extLst>
              <a:ext uri="{28A0092B-C50C-407E-A947-70E740481C1C}">
                <a14:useLocalDpi xmlns="" xmlns:a14="http://schemas.microsoft.com/office/drawing/2010/main"/>
              </a:ext>
            </a:extLst>
          </a:blip>
          <a:stretch>
            <a:fillRect/>
          </a:stretch>
        </p:blipFill>
        <p:spPr>
          <a:xfrm>
            <a:off x="6418745" y="4222285"/>
            <a:ext cx="3321793" cy="2412431"/>
          </a:xfrm>
          <a:prstGeom prst="rect">
            <a:avLst/>
          </a:prstGeom>
        </p:spPr>
      </p:pic>
      <p:sp>
        <p:nvSpPr>
          <p:cNvPr id="4" name="Rechteck 3"/>
          <p:cNvSpPr/>
          <p:nvPr/>
        </p:nvSpPr>
        <p:spPr>
          <a:xfrm>
            <a:off x="0" y="3749457"/>
            <a:ext cx="9267324" cy="2677656"/>
          </a:xfrm>
          <a:prstGeom prst="rect">
            <a:avLst/>
          </a:prstGeom>
        </p:spPr>
        <p:txBody>
          <a:bodyPr wrap="square">
            <a:spAutoFit/>
          </a:bodyPr>
          <a:lstStyle/>
          <a:p>
            <a:r>
              <a:rPr lang="de-DE" sz="2800" b="1" dirty="0"/>
              <a:t>Unsere Homepage berichtet</a:t>
            </a:r>
          </a:p>
          <a:p>
            <a:r>
              <a:rPr lang="de-DE" sz="2800" b="1" dirty="0"/>
              <a:t>Highlights in der Saison 2016/17 </a:t>
            </a:r>
          </a:p>
          <a:p>
            <a:endParaRPr lang="de-DE" sz="2800" b="1" dirty="0" smtClean="0"/>
          </a:p>
          <a:p>
            <a:endParaRPr lang="de-DE" sz="2800" b="1" dirty="0"/>
          </a:p>
          <a:p>
            <a:endParaRPr lang="de-DE" sz="2800" b="1" dirty="0"/>
          </a:p>
          <a:p>
            <a:r>
              <a:rPr lang="de-DE" sz="2800" b="1" dirty="0"/>
              <a:t>http://www.schachclub-lambsheim.de</a:t>
            </a:r>
            <a:endParaRPr lang="de-DE" sz="2800" dirty="0"/>
          </a:p>
        </p:txBody>
      </p:sp>
      <p:pic>
        <p:nvPicPr>
          <p:cNvPr id="5" name="Grafik 4"/>
          <p:cNvPicPr>
            <a:picLocks noChangeAspect="1"/>
          </p:cNvPicPr>
          <p:nvPr/>
        </p:nvPicPr>
        <p:blipFill>
          <a:blip r:embed="rId4" cstate="print"/>
          <a:stretch>
            <a:fillRect/>
          </a:stretch>
        </p:blipFill>
        <p:spPr>
          <a:xfrm>
            <a:off x="0" y="-6"/>
            <a:ext cx="9909968" cy="2513375"/>
          </a:xfrm>
          <a:prstGeom prst="rect">
            <a:avLst/>
          </a:prstGeom>
        </p:spPr>
      </p:pic>
      <p:pic>
        <p:nvPicPr>
          <p:cNvPr id="7" name="Grafik 6"/>
          <p:cNvPicPr/>
          <p:nvPr/>
        </p:nvPicPr>
        <p:blipFill>
          <a:blip r:embed="rId5" cstate="email">
            <a:extLst>
              <a:ext uri="{28A0092B-C50C-407E-A947-70E740481C1C}">
                <a14:useLocalDpi xmlns="" xmlns:a14="http://schemas.microsoft.com/office/drawing/2010/main"/>
              </a:ext>
            </a:extLst>
          </a:blip>
          <a:stretch>
            <a:fillRect/>
          </a:stretch>
        </p:blipFill>
        <p:spPr>
          <a:xfrm>
            <a:off x="7845333" y="3604431"/>
            <a:ext cx="1898816" cy="2929381"/>
          </a:xfrm>
          <a:prstGeom prst="rect">
            <a:avLst/>
          </a:prstGeom>
        </p:spPr>
      </p:pic>
    </p:spTree>
    <p:extLst>
      <p:ext uri="{BB962C8B-B14F-4D97-AF65-F5344CB8AC3E}">
        <p14:creationId xmlns="" xmlns:p14="http://schemas.microsoft.com/office/powerpoint/2010/main" val="4270813511"/>
      </p:ext>
    </p:extLst>
  </p:cSld>
  <p:clrMapOvr>
    <a:masterClrMapping/>
  </p:clrMapOvr>
  <p:transition spd="slow" advTm="3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6124754"/>
          </a:xfrm>
          <a:prstGeom prst="rect">
            <a:avLst/>
          </a:prstGeom>
        </p:spPr>
        <p:txBody>
          <a:bodyPr wrap="square">
            <a:spAutoFit/>
          </a:bodyPr>
          <a:lstStyle/>
          <a:p>
            <a:r>
              <a:rPr lang="de-DE" sz="2800" b="1" dirty="0">
                <a:solidFill>
                  <a:srgbClr val="FF0000"/>
                </a:solidFill>
              </a:rPr>
              <a:t>06.Juni 2017</a:t>
            </a:r>
          </a:p>
          <a:p>
            <a:r>
              <a:rPr lang="de-DE" sz="2800" b="1" dirty="0"/>
              <a:t>32.Hasslocher Schachtage: Starke Ergebnisse für Familie Wacker</a:t>
            </a:r>
          </a:p>
          <a:p>
            <a:endParaRPr lang="de-DE" sz="2800" b="1" dirty="0"/>
          </a:p>
          <a:p>
            <a:r>
              <a:rPr lang="de-DE" sz="2800" dirty="0"/>
              <a:t>Über Pfingsten fand die 32. Auflage der Internationalen Hasslocher Schachtage </a:t>
            </a:r>
            <a:r>
              <a:rPr lang="de-DE" sz="2800" dirty="0" smtClean="0"/>
              <a:t>mit fast </a:t>
            </a:r>
            <a:r>
              <a:rPr lang="de-DE" sz="2800" dirty="0"/>
              <a:t>350 </a:t>
            </a:r>
            <a:r>
              <a:rPr lang="de-DE" sz="2800" dirty="0" smtClean="0"/>
              <a:t>Teilnehmern statt. </a:t>
            </a:r>
            <a:endParaRPr lang="de-DE" sz="2800" dirty="0"/>
          </a:p>
          <a:p>
            <a:r>
              <a:rPr lang="de-DE" sz="2800" dirty="0"/>
              <a:t>Im </a:t>
            </a:r>
            <a:r>
              <a:rPr lang="de-DE" sz="2800" b="1" dirty="0"/>
              <a:t>A-Turnier</a:t>
            </a:r>
            <a:r>
              <a:rPr lang="de-DE" sz="2800" dirty="0"/>
              <a:t> </a:t>
            </a:r>
            <a:r>
              <a:rPr lang="de-DE" sz="2800" dirty="0" smtClean="0"/>
              <a:t>spielte </a:t>
            </a:r>
            <a:r>
              <a:rPr lang="de-DE" sz="2800" b="1" dirty="0"/>
              <a:t>Felix </a:t>
            </a:r>
            <a:r>
              <a:rPr lang="de-DE" sz="2800" b="1" dirty="0" smtClean="0"/>
              <a:t>Wacker</a:t>
            </a:r>
            <a:r>
              <a:rPr lang="de-DE" sz="2800" dirty="0" smtClean="0"/>
              <a:t>. </a:t>
            </a:r>
            <a:r>
              <a:rPr lang="de-DE" sz="2800" dirty="0"/>
              <a:t>Nach etwas zähem Start konnte er sich steigern und erzielte am Ende mit 3,5/7 ein sehr starkes </a:t>
            </a:r>
            <a:r>
              <a:rPr lang="de-DE" sz="2800" dirty="0" smtClean="0"/>
              <a:t>Ergebnis. </a:t>
            </a:r>
            <a:r>
              <a:rPr lang="de-DE" sz="2800" dirty="0"/>
              <a:t>In der Gesamtwertung belegte Felix Platz 54 von </a:t>
            </a:r>
            <a:r>
              <a:rPr lang="de-DE" sz="2800" dirty="0" smtClean="0"/>
              <a:t>100.</a:t>
            </a:r>
            <a:endParaRPr lang="de-DE" sz="2800" dirty="0"/>
          </a:p>
          <a:p>
            <a:r>
              <a:rPr lang="de-DE" sz="2800" dirty="0"/>
              <a:t>Im </a:t>
            </a:r>
            <a:r>
              <a:rPr lang="de-DE" sz="2800" b="1" dirty="0"/>
              <a:t>B-Turnier</a:t>
            </a:r>
            <a:r>
              <a:rPr lang="de-DE" sz="2800" dirty="0"/>
              <a:t> waren </a:t>
            </a:r>
            <a:r>
              <a:rPr lang="de-DE" sz="2800" b="1" dirty="0"/>
              <a:t>Andreas</a:t>
            </a:r>
            <a:r>
              <a:rPr lang="de-DE" sz="2800" dirty="0"/>
              <a:t> und </a:t>
            </a:r>
            <a:r>
              <a:rPr lang="de-DE" sz="2800" b="1" dirty="0"/>
              <a:t>Manfred Wacker</a:t>
            </a:r>
            <a:r>
              <a:rPr lang="de-DE" sz="2800" dirty="0"/>
              <a:t> am Start. Andreas hatte vor der letzten Runde 5/6 und spielte um den Turniersieg. Leider verlor er seine letzte Partie, so dass es am Ende 5/7 und Platz 12 von 241 war.</a:t>
            </a:r>
          </a:p>
          <a:p>
            <a:r>
              <a:rPr lang="de-DE" sz="2800" dirty="0"/>
              <a:t>Manfred Wacker, welcher nur 6 der 7 Runden mitspielte konnte mit seinen 4 Siegen Platz 95 von 241 erzielen.</a:t>
            </a:r>
          </a:p>
        </p:txBody>
      </p:sp>
    </p:spTree>
    <p:extLst>
      <p:ext uri="{BB962C8B-B14F-4D97-AF65-F5344CB8AC3E}">
        <p14:creationId xmlns="" xmlns:p14="http://schemas.microsoft.com/office/powerpoint/2010/main" val="3475463532"/>
      </p:ext>
    </p:extLst>
  </p:cSld>
  <p:clrMapOvr>
    <a:masterClrMapping/>
  </p:clrMapOvr>
  <p:transition spd="slow" advTm="3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954107"/>
          </a:xfrm>
          <a:prstGeom prst="rect">
            <a:avLst/>
          </a:prstGeom>
        </p:spPr>
        <p:txBody>
          <a:bodyPr wrap="square">
            <a:spAutoFit/>
          </a:bodyPr>
          <a:lstStyle/>
          <a:p>
            <a:r>
              <a:rPr lang="de-DE" sz="2800" b="1" dirty="0">
                <a:solidFill>
                  <a:srgbClr val="FF0000"/>
                </a:solidFill>
              </a:rPr>
              <a:t>03.Juni 2017</a:t>
            </a:r>
          </a:p>
          <a:p>
            <a:r>
              <a:rPr lang="de-DE" sz="2800" b="1" dirty="0"/>
              <a:t>Juniblitzturnier: Alexander Beck gewinnt erstes Monatsblitz </a:t>
            </a:r>
            <a:r>
              <a:rPr lang="de-DE" sz="2800" b="1" dirty="0" smtClean="0"/>
              <a:t>2017</a:t>
            </a:r>
            <a:endParaRPr lang="de-DE" sz="2800" b="1" dirty="0"/>
          </a:p>
        </p:txBody>
      </p:sp>
      <p:pic>
        <p:nvPicPr>
          <p:cNvPr id="2" name="Grafik 1"/>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6190792" y="1266377"/>
            <a:ext cx="3715208" cy="2753833"/>
          </a:xfrm>
          <a:prstGeom prst="rect">
            <a:avLst/>
          </a:prstGeom>
        </p:spPr>
      </p:pic>
      <p:pic>
        <p:nvPicPr>
          <p:cNvPr id="3" name="Grafik 2"/>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6190792" y="4104167"/>
            <a:ext cx="3715208" cy="2753833"/>
          </a:xfrm>
          <a:prstGeom prst="rect">
            <a:avLst/>
          </a:prstGeom>
        </p:spPr>
      </p:pic>
      <p:sp>
        <p:nvSpPr>
          <p:cNvPr id="6" name="Rechteck 5"/>
          <p:cNvSpPr/>
          <p:nvPr/>
        </p:nvSpPr>
        <p:spPr>
          <a:xfrm>
            <a:off x="0" y="1164134"/>
            <a:ext cx="6321972" cy="5693866"/>
          </a:xfrm>
          <a:prstGeom prst="rect">
            <a:avLst/>
          </a:prstGeom>
        </p:spPr>
        <p:txBody>
          <a:bodyPr wrap="square">
            <a:spAutoFit/>
          </a:bodyPr>
          <a:lstStyle/>
          <a:p>
            <a:r>
              <a:rPr lang="de-DE" sz="2800" dirty="0" smtClean="0"/>
              <a:t>Im </a:t>
            </a:r>
            <a:r>
              <a:rPr lang="de-DE" sz="2800" dirty="0"/>
              <a:t>Juniblitzturnier konnte sich zum ersten mal in diesem Jahr Alexander Beck durchsetzen. Er gewann das Turnier souverän mit 7,5/8 und musste lediglich gegen Michael Achatz ein Remis hinnehmen. Den 2. Platz belegte Kirstin Achatz mit 6/8 vor Dragoslav </a:t>
            </a:r>
            <a:r>
              <a:rPr lang="de-DE" sz="2800" dirty="0" err="1"/>
              <a:t>Jevtovic</a:t>
            </a:r>
            <a:r>
              <a:rPr lang="de-DE" sz="2800" dirty="0"/>
              <a:t> mit ebenfalls 6/8. Im direkten Vergleich konnte sich Kirstin durchsetzen. In der Gesamtwertung führt weiterhin Dragoslav </a:t>
            </a:r>
            <a:r>
              <a:rPr lang="de-DE" sz="2800" dirty="0" err="1"/>
              <a:t>Jevtovic</a:t>
            </a:r>
            <a:r>
              <a:rPr lang="de-DE" sz="2800" dirty="0"/>
              <a:t> mit 52 Punkten vor Michael Achatz mit 45 Punkten und Kirstin Achatz mit 44 </a:t>
            </a:r>
            <a:r>
              <a:rPr lang="de-DE" sz="2800" dirty="0" smtClean="0"/>
              <a:t>Punkten.</a:t>
            </a:r>
            <a:endParaRPr lang="de-DE" sz="2800" dirty="0"/>
          </a:p>
        </p:txBody>
      </p:sp>
    </p:spTree>
    <p:extLst>
      <p:ext uri="{BB962C8B-B14F-4D97-AF65-F5344CB8AC3E}">
        <p14:creationId xmlns="" xmlns:p14="http://schemas.microsoft.com/office/powerpoint/2010/main" val="1767603846"/>
      </p:ext>
    </p:extLst>
  </p:cSld>
  <p:clrMapOvr>
    <a:masterClrMapping/>
  </p:clrMapOvr>
  <p:transition spd="slow" advTm="3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3539430"/>
          </a:xfrm>
          <a:prstGeom prst="rect">
            <a:avLst/>
          </a:prstGeom>
        </p:spPr>
        <p:txBody>
          <a:bodyPr wrap="square">
            <a:spAutoFit/>
          </a:bodyPr>
          <a:lstStyle/>
          <a:p>
            <a:r>
              <a:rPr lang="de-DE" sz="2800" b="1" dirty="0">
                <a:solidFill>
                  <a:srgbClr val="FF0000"/>
                </a:solidFill>
              </a:rPr>
              <a:t>30.Mai 2017</a:t>
            </a:r>
          </a:p>
          <a:p>
            <a:r>
              <a:rPr lang="de-DE" sz="2800" b="1" dirty="0"/>
              <a:t>Olaf </a:t>
            </a:r>
            <a:r>
              <a:rPr lang="de-DE" sz="2800" b="1" dirty="0" err="1"/>
              <a:t>Nazarenus</a:t>
            </a:r>
            <a:r>
              <a:rPr lang="de-DE" sz="2800" b="1" dirty="0"/>
              <a:t> gewinnt Blitz </a:t>
            </a:r>
            <a:r>
              <a:rPr lang="de-DE" sz="2800" b="1" dirty="0" err="1"/>
              <a:t>Night</a:t>
            </a:r>
            <a:r>
              <a:rPr lang="de-DE" sz="2800" b="1" dirty="0"/>
              <a:t> des Las Vegas </a:t>
            </a:r>
            <a:r>
              <a:rPr lang="de-DE" sz="2800" b="1" dirty="0" err="1"/>
              <a:t>Chess</a:t>
            </a:r>
            <a:r>
              <a:rPr lang="de-DE" sz="2800" b="1" dirty="0"/>
              <a:t> Center</a:t>
            </a:r>
          </a:p>
          <a:p>
            <a:endParaRPr lang="de-DE" sz="2800" b="1" dirty="0"/>
          </a:p>
          <a:p>
            <a:r>
              <a:rPr lang="de-DE" sz="2800" dirty="0"/>
              <a:t>Auch in der Ferne sind die Schachspieler des SC </a:t>
            </a:r>
            <a:r>
              <a:rPr lang="de-DE" sz="2800" dirty="0" err="1"/>
              <a:t>Lamsbeim</a:t>
            </a:r>
            <a:r>
              <a:rPr lang="de-DE" sz="2800" dirty="0"/>
              <a:t> aktiv. Im Rahmen seines Las Vegas Urlaubs hat hierbei Olaf </a:t>
            </a:r>
            <a:r>
              <a:rPr lang="de-DE" sz="2800" dirty="0" err="1"/>
              <a:t>Nazarenus</a:t>
            </a:r>
            <a:r>
              <a:rPr lang="de-DE" sz="2800" dirty="0"/>
              <a:t> bei der Blitz </a:t>
            </a:r>
            <a:r>
              <a:rPr lang="de-DE" sz="2800" dirty="0" err="1"/>
              <a:t>Night</a:t>
            </a:r>
            <a:r>
              <a:rPr lang="de-DE" sz="2800" dirty="0"/>
              <a:t> des Las Vegas </a:t>
            </a:r>
            <a:r>
              <a:rPr lang="de-DE" sz="2800" dirty="0" err="1"/>
              <a:t>Chess</a:t>
            </a:r>
            <a:r>
              <a:rPr lang="de-DE" sz="2800" dirty="0"/>
              <a:t> Centers teilgenommen und konnte dieses Turnier für sich </a:t>
            </a:r>
            <a:r>
              <a:rPr lang="de-DE" sz="2800" dirty="0" smtClean="0"/>
              <a:t>entscheiden. Bereits </a:t>
            </a:r>
            <a:r>
              <a:rPr lang="de-DE" sz="2800" dirty="0"/>
              <a:t>im letzten Jahr hatte Olaf den Schachclub in Las Vegas besucht.</a:t>
            </a:r>
          </a:p>
        </p:txBody>
      </p:sp>
      <p:pic>
        <p:nvPicPr>
          <p:cNvPr id="2" name="Grafik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004194" y="3508748"/>
            <a:ext cx="4842572" cy="3349255"/>
          </a:xfrm>
          <a:prstGeom prst="rect">
            <a:avLst/>
          </a:prstGeom>
        </p:spPr>
      </p:pic>
    </p:spTree>
    <p:extLst>
      <p:ext uri="{BB962C8B-B14F-4D97-AF65-F5344CB8AC3E}">
        <p14:creationId xmlns="" xmlns:p14="http://schemas.microsoft.com/office/powerpoint/2010/main" val="3878893780"/>
      </p:ext>
    </p:extLst>
  </p:cSld>
  <p:clrMapOvr>
    <a:masterClrMapping/>
  </p:clrMapOvr>
  <p:transition spd="slow" advTm="3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3539430"/>
          </a:xfrm>
          <a:prstGeom prst="rect">
            <a:avLst/>
          </a:prstGeom>
        </p:spPr>
        <p:txBody>
          <a:bodyPr wrap="square">
            <a:spAutoFit/>
          </a:bodyPr>
          <a:lstStyle/>
          <a:p>
            <a:r>
              <a:rPr lang="de-DE" sz="2800" b="1" dirty="0">
                <a:solidFill>
                  <a:srgbClr val="FF0000"/>
                </a:solidFill>
              </a:rPr>
              <a:t>22.Mai 2017</a:t>
            </a:r>
          </a:p>
          <a:p>
            <a:r>
              <a:rPr lang="de-DE" sz="2800" b="1" dirty="0" smtClean="0"/>
              <a:t>Deutsche Schulschachmeisterschaften: </a:t>
            </a:r>
            <a:r>
              <a:rPr lang="de-DE" sz="2800" b="1" dirty="0" err="1" smtClean="0"/>
              <a:t>Maxdorf</a:t>
            </a:r>
            <a:r>
              <a:rPr lang="de-DE" sz="2800" b="1" dirty="0" smtClean="0"/>
              <a:t> holt Platz 14</a:t>
            </a:r>
          </a:p>
          <a:p>
            <a:endParaRPr lang="de-DE" sz="2800" b="1" dirty="0"/>
          </a:p>
          <a:p>
            <a:r>
              <a:rPr lang="de-DE" sz="2800" dirty="0"/>
              <a:t>Bei der Deutschen Schulschachmeisterschaft in Bad Homburg konnte die Mannschaft des Lise-Meitner-Gymnasiums Maxdorf mit 10 Mannschaftspunkten einen sehr starken 14. Platz von 36 Mannschaften erreichen</a:t>
            </a:r>
            <a:r>
              <a:rPr lang="de-DE" sz="2800" dirty="0" smtClean="0"/>
              <a:t>. Das </a:t>
            </a:r>
            <a:r>
              <a:rPr lang="de-DE" sz="2800" dirty="0"/>
              <a:t>Team besteht zum Großteil aus Jugendspielern des SC Lambsheim.</a:t>
            </a:r>
          </a:p>
        </p:txBody>
      </p:sp>
      <p:pic>
        <p:nvPicPr>
          <p:cNvPr id="6" name="Grafik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1664160" y="3547015"/>
            <a:ext cx="6423551" cy="3310985"/>
          </a:xfrm>
          <a:prstGeom prst="rect">
            <a:avLst/>
          </a:prstGeom>
        </p:spPr>
      </p:pic>
    </p:spTree>
    <p:extLst>
      <p:ext uri="{BB962C8B-B14F-4D97-AF65-F5344CB8AC3E}">
        <p14:creationId xmlns="" xmlns:p14="http://schemas.microsoft.com/office/powerpoint/2010/main" val="3364432677"/>
      </p:ext>
    </p:extLst>
  </p:cSld>
  <p:clrMapOvr>
    <a:masterClrMapping/>
  </p:clrMapOvr>
  <p:transition spd="slow" advTm="30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3539430"/>
          </a:xfrm>
          <a:prstGeom prst="rect">
            <a:avLst/>
          </a:prstGeom>
        </p:spPr>
        <p:txBody>
          <a:bodyPr wrap="square">
            <a:spAutoFit/>
          </a:bodyPr>
          <a:lstStyle/>
          <a:p>
            <a:r>
              <a:rPr lang="de-DE" sz="2800" b="1" dirty="0">
                <a:solidFill>
                  <a:srgbClr val="FF0000"/>
                </a:solidFill>
              </a:rPr>
              <a:t>13.Mai 2017</a:t>
            </a:r>
          </a:p>
          <a:p>
            <a:r>
              <a:rPr lang="de-DE" sz="2800" b="1" dirty="0"/>
              <a:t>20.Lambsheimer Jugend Open</a:t>
            </a:r>
          </a:p>
          <a:p>
            <a:endParaRPr lang="de-DE" sz="2800" b="1" dirty="0"/>
          </a:p>
          <a:p>
            <a:r>
              <a:rPr lang="de-DE" sz="2800" dirty="0"/>
              <a:t>Das Jugend Schachturnier war wieder ein großer Erfolg. Mehr als 100 junge Spieler kamen nach </a:t>
            </a:r>
            <a:r>
              <a:rPr lang="de-DE" sz="2800" dirty="0" smtClean="0"/>
              <a:t>Lambsheim. </a:t>
            </a:r>
            <a:r>
              <a:rPr lang="de-DE" sz="2800" dirty="0"/>
              <a:t>Mit diesem </a:t>
            </a:r>
            <a:r>
              <a:rPr lang="de-DE" sz="2800" dirty="0" smtClean="0"/>
              <a:t>Teilnehmer-</a:t>
            </a:r>
            <a:r>
              <a:rPr lang="de-DE" sz="2800" dirty="0" err="1" smtClean="0"/>
              <a:t>feld</a:t>
            </a:r>
            <a:r>
              <a:rPr lang="de-DE" sz="2800" dirty="0" smtClean="0"/>
              <a:t> </a:t>
            </a:r>
            <a:r>
              <a:rPr lang="de-DE" sz="2800" dirty="0"/>
              <a:t>konnten wir das Niveau der letzten Jahre behaupten. Am Start waren wieder einmal nicht nur Spieler aus Rheinland-Pfalz sondern auch aus Hessen und Baden Württemberg. </a:t>
            </a:r>
          </a:p>
        </p:txBody>
      </p:sp>
      <p:pic>
        <p:nvPicPr>
          <p:cNvPr id="4098" name="envirabox-img" descr="IMG_3900"/>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187775" y="3654926"/>
            <a:ext cx="4160197" cy="3203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36700609"/>
      </p:ext>
    </p:extLst>
  </p:cSld>
  <p:clrMapOvr>
    <a:masterClrMapping/>
  </p:clrMapOvr>
  <p:transition spd="slow" advTm="3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4401205"/>
          </a:xfrm>
          <a:prstGeom prst="rect">
            <a:avLst/>
          </a:prstGeom>
        </p:spPr>
        <p:txBody>
          <a:bodyPr wrap="square">
            <a:spAutoFit/>
          </a:bodyPr>
          <a:lstStyle/>
          <a:p>
            <a:r>
              <a:rPr lang="de-DE" sz="2800" b="1" dirty="0">
                <a:solidFill>
                  <a:srgbClr val="FF0000"/>
                </a:solidFill>
              </a:rPr>
              <a:t>12.Mai </a:t>
            </a:r>
            <a:r>
              <a:rPr lang="de-DE" sz="2800" b="1" dirty="0" smtClean="0">
                <a:solidFill>
                  <a:srgbClr val="FF0000"/>
                </a:solidFill>
              </a:rPr>
              <a:t>2017</a:t>
            </a:r>
            <a:endParaRPr lang="de-DE" sz="2800" b="1" dirty="0">
              <a:hlinkClick r:id="rId2" tooltip="Permanentlink zu PSB Bezirk Nord/Ost Nachwuchsliga: Lambsheimer Teams auf Platz 2 und 3"/>
            </a:endParaRPr>
          </a:p>
          <a:p>
            <a:r>
              <a:rPr lang="de-DE" sz="2800" b="1" dirty="0" smtClean="0"/>
              <a:t>PSB </a:t>
            </a:r>
            <a:r>
              <a:rPr lang="de-DE" sz="2800" b="1" dirty="0" err="1" smtClean="0"/>
              <a:t>Nachwuschsliga</a:t>
            </a:r>
            <a:r>
              <a:rPr lang="de-DE" sz="2800" b="1" dirty="0" smtClean="0"/>
              <a:t>: </a:t>
            </a:r>
            <a:r>
              <a:rPr lang="de-DE" sz="2800" b="1" dirty="0" err="1" smtClean="0"/>
              <a:t>Lambsheimer</a:t>
            </a:r>
            <a:r>
              <a:rPr lang="de-DE" sz="2800" b="1" dirty="0" smtClean="0"/>
              <a:t> Teams auf Platz 2 und 3</a:t>
            </a:r>
          </a:p>
          <a:p>
            <a:endParaRPr lang="de-DE" sz="2800" b="1" dirty="0"/>
          </a:p>
          <a:p>
            <a:r>
              <a:rPr lang="de-DE" sz="2800" dirty="0"/>
              <a:t>Am vergangenen Freitag wurde die letzte Runde der Nachwuchsliga gespielt. 16 Mannschaften waren am Start, wobei </a:t>
            </a:r>
            <a:r>
              <a:rPr lang="de-DE" sz="2800" dirty="0" err="1"/>
              <a:t>Lambsheim</a:t>
            </a:r>
            <a:r>
              <a:rPr lang="de-DE" sz="2800" dirty="0"/>
              <a:t> I einen sehr guten 2. Platz erreichte und </a:t>
            </a:r>
            <a:r>
              <a:rPr lang="de-DE" sz="2800" dirty="0" err="1"/>
              <a:t>Lambsheim</a:t>
            </a:r>
            <a:r>
              <a:rPr lang="de-DE" sz="2800" dirty="0"/>
              <a:t> II einen sehr guten 3. Platz. Sieger der Nachwuchsliga war der SK Ludwigshafen. Bester </a:t>
            </a:r>
            <a:r>
              <a:rPr lang="de-DE" sz="2800" dirty="0" err="1"/>
              <a:t>Lambsheimer</a:t>
            </a:r>
            <a:r>
              <a:rPr lang="de-DE" sz="2800" dirty="0"/>
              <a:t> Spieler war Niklas Tremmel mit einer 100% Ausbeute von 5/5. </a:t>
            </a:r>
            <a:r>
              <a:rPr lang="de-DE" sz="2800" dirty="0" err="1"/>
              <a:t>Henrick</a:t>
            </a:r>
            <a:r>
              <a:rPr lang="de-DE" sz="2800" dirty="0"/>
              <a:t> Reichardt mit 4,5/6 und Andre Meininger mit 4/5 waren ebenfalls in den Top 10 vertreten.</a:t>
            </a:r>
          </a:p>
        </p:txBody>
      </p:sp>
      <p:pic>
        <p:nvPicPr>
          <p:cNvPr id="6" name="Grafik 5"/>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4994670" y="4561362"/>
            <a:ext cx="4911331" cy="2179680"/>
          </a:xfrm>
          <a:prstGeom prst="rect">
            <a:avLst/>
          </a:prstGeom>
        </p:spPr>
      </p:pic>
      <p:pic>
        <p:nvPicPr>
          <p:cNvPr id="7" name="Grafik 6"/>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0" y="4603899"/>
            <a:ext cx="4865206" cy="2254102"/>
          </a:xfrm>
          <a:prstGeom prst="rect">
            <a:avLst/>
          </a:prstGeom>
        </p:spPr>
      </p:pic>
    </p:spTree>
    <p:extLst>
      <p:ext uri="{BB962C8B-B14F-4D97-AF65-F5344CB8AC3E}">
        <p14:creationId xmlns="" xmlns:p14="http://schemas.microsoft.com/office/powerpoint/2010/main" val="3786320611"/>
      </p:ext>
    </p:extLst>
  </p:cSld>
  <p:clrMapOvr>
    <a:masterClrMapping/>
  </p:clrMapOvr>
  <p:transition spd="slow" advTm="30000">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3539430"/>
          </a:xfrm>
          <a:prstGeom prst="rect">
            <a:avLst/>
          </a:prstGeom>
        </p:spPr>
        <p:txBody>
          <a:bodyPr wrap="square">
            <a:spAutoFit/>
          </a:bodyPr>
          <a:lstStyle/>
          <a:p>
            <a:r>
              <a:rPr lang="de-DE" sz="2800" b="1" dirty="0">
                <a:solidFill>
                  <a:srgbClr val="FF0000"/>
                </a:solidFill>
              </a:rPr>
              <a:t>08.Mai 2017</a:t>
            </a:r>
          </a:p>
          <a:p>
            <a:r>
              <a:rPr lang="de-DE" sz="2800" b="1" dirty="0"/>
              <a:t>Zentralrunde Bezirksliga: </a:t>
            </a:r>
            <a:r>
              <a:rPr lang="de-DE" sz="2800" b="1" dirty="0" err="1"/>
              <a:t>Lambsheim</a:t>
            </a:r>
            <a:r>
              <a:rPr lang="de-DE" sz="2800" b="1" dirty="0"/>
              <a:t> III sichert Klassenerhalt</a:t>
            </a:r>
          </a:p>
          <a:p>
            <a:endParaRPr lang="de-DE" sz="2800" b="1" dirty="0"/>
          </a:p>
          <a:p>
            <a:r>
              <a:rPr lang="de-DE" sz="2800" dirty="0"/>
              <a:t>Am gestrigen Sonntag fiel nun auch die Entscheidung in der Bezirksliga Nord/Ost. Für die </a:t>
            </a:r>
            <a:r>
              <a:rPr lang="de-DE" sz="2800" dirty="0" err="1"/>
              <a:t>Lambsheimer</a:t>
            </a:r>
            <a:r>
              <a:rPr lang="de-DE" sz="2800" dirty="0"/>
              <a:t> Teams nimmt damit die Saison 2016/17 ein nahezu perfektes Ende, denn auch die „</a:t>
            </a:r>
            <a:r>
              <a:rPr lang="de-DE" sz="2800" dirty="0" err="1"/>
              <a:t>Unabsteigbaren</a:t>
            </a:r>
            <a:r>
              <a:rPr lang="de-DE" sz="2800" dirty="0"/>
              <a:t>“ Lambsheim </a:t>
            </a:r>
            <a:r>
              <a:rPr lang="de-DE" sz="2800" dirty="0" smtClean="0"/>
              <a:t>III konnten </a:t>
            </a:r>
            <a:r>
              <a:rPr lang="de-DE" sz="2800" dirty="0"/>
              <a:t>den Klassenerhalt in der Bezirksliga Nord/Ost sichern.</a:t>
            </a:r>
          </a:p>
        </p:txBody>
      </p:sp>
      <p:pic>
        <p:nvPicPr>
          <p:cNvPr id="2" name="Grafik 1"/>
          <p:cNvPicPr>
            <a:picLocks noChangeAspect="1"/>
          </p:cNvPicPr>
          <p:nvPr/>
        </p:nvPicPr>
        <p:blipFill>
          <a:blip r:embed="rId2" cstate="print"/>
          <a:stretch>
            <a:fillRect/>
          </a:stretch>
        </p:blipFill>
        <p:spPr>
          <a:xfrm>
            <a:off x="364131" y="3578772"/>
            <a:ext cx="9075350" cy="3198824"/>
          </a:xfrm>
          <a:prstGeom prst="rect">
            <a:avLst/>
          </a:prstGeom>
        </p:spPr>
      </p:pic>
    </p:spTree>
    <p:extLst>
      <p:ext uri="{BB962C8B-B14F-4D97-AF65-F5344CB8AC3E}">
        <p14:creationId xmlns="" xmlns:p14="http://schemas.microsoft.com/office/powerpoint/2010/main" val="3497235892"/>
      </p:ext>
    </p:extLst>
  </p:cSld>
  <p:clrMapOvr>
    <a:masterClrMapping/>
  </p:clrMapOvr>
  <p:transition spd="slow" advTm="30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6117021" cy="954107"/>
          </a:xfrm>
          <a:prstGeom prst="rect">
            <a:avLst/>
          </a:prstGeom>
        </p:spPr>
        <p:txBody>
          <a:bodyPr wrap="square">
            <a:spAutoFit/>
          </a:bodyPr>
          <a:lstStyle/>
          <a:p>
            <a:r>
              <a:rPr lang="de-DE" sz="2800" b="1" dirty="0">
                <a:solidFill>
                  <a:srgbClr val="FF0000"/>
                </a:solidFill>
              </a:rPr>
              <a:t>06.Mai 2017</a:t>
            </a:r>
          </a:p>
          <a:p>
            <a:r>
              <a:rPr lang="de-DE" sz="2800" b="1" dirty="0" smtClean="0"/>
              <a:t>Lambsheim qualifiziert sich für die DVM</a:t>
            </a:r>
            <a:endParaRPr lang="de-DE" sz="2800" dirty="0"/>
          </a:p>
        </p:txBody>
      </p:sp>
      <p:pic>
        <p:nvPicPr>
          <p:cNvPr id="5122" name="Picture 2" descr="http://www.schachclub-lambsheim.de/wordpress/wp-content/uploads/2017/05/P1030564.jpg"/>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a:stretch/>
        </p:blipFill>
        <p:spPr bwMode="auto">
          <a:xfrm>
            <a:off x="6491781" y="0"/>
            <a:ext cx="3414219" cy="297968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hteck 4"/>
          <p:cNvSpPr/>
          <p:nvPr/>
        </p:nvSpPr>
        <p:spPr>
          <a:xfrm>
            <a:off x="0" y="1268818"/>
            <a:ext cx="6526924" cy="5693866"/>
          </a:xfrm>
          <a:prstGeom prst="rect">
            <a:avLst/>
          </a:prstGeom>
        </p:spPr>
        <p:txBody>
          <a:bodyPr wrap="square">
            <a:spAutoFit/>
          </a:bodyPr>
          <a:lstStyle/>
          <a:p>
            <a:r>
              <a:rPr lang="de-DE" sz="2800" dirty="0"/>
              <a:t>Heute begannen die SJRP </a:t>
            </a:r>
            <a:r>
              <a:rPr lang="de-DE" sz="2800" dirty="0" smtClean="0"/>
              <a:t>Mannschafts-</a:t>
            </a:r>
            <a:r>
              <a:rPr lang="de-DE" sz="2800" dirty="0" err="1" smtClean="0"/>
              <a:t>meisterschaften</a:t>
            </a:r>
            <a:r>
              <a:rPr lang="de-DE" sz="2800" dirty="0" smtClean="0"/>
              <a:t> </a:t>
            </a:r>
            <a:r>
              <a:rPr lang="de-DE" sz="2800" dirty="0"/>
              <a:t>2017, wo auch Lambsheim eine Mannschaft in der U16 am Start hat. In Runde 1 konnte man 3,5:0,5 gewinnen. In Runde 2 gewann man glatt mit 4:0 gegen Post Trier. In der dritten Runde musste man sich dann mit 1:3 gegen Bingen geschlagen geben. Durch die beiden Siege in Runde 4 und 5 gegen die SG Trier I und SG Trier II wurde die Qualifikation zur </a:t>
            </a:r>
            <a:r>
              <a:rPr lang="de-DE" sz="2800" dirty="0" smtClean="0"/>
              <a:t>Mittel-deutschen </a:t>
            </a:r>
            <a:r>
              <a:rPr lang="de-DE" sz="2800" dirty="0"/>
              <a:t>Vereinsmeisterschaft gesichert. In der Endtabelle mit 8:2 Punkten belegt damit Platz 2.</a:t>
            </a:r>
          </a:p>
        </p:txBody>
      </p:sp>
      <p:pic>
        <p:nvPicPr>
          <p:cNvPr id="2" name="Grafik 1"/>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7420861" y="3232334"/>
            <a:ext cx="2485139" cy="3625666"/>
          </a:xfrm>
          <a:prstGeom prst="rect">
            <a:avLst/>
          </a:prstGeom>
        </p:spPr>
      </p:pic>
    </p:spTree>
    <p:extLst>
      <p:ext uri="{BB962C8B-B14F-4D97-AF65-F5344CB8AC3E}">
        <p14:creationId xmlns="" xmlns:p14="http://schemas.microsoft.com/office/powerpoint/2010/main" val="1829782584"/>
      </p:ext>
    </p:extLst>
  </p:cSld>
  <p:clrMapOvr>
    <a:masterClrMapping/>
  </p:clrMapOvr>
  <p:transition spd="slow" advTm="30000">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2985433"/>
          </a:xfrm>
          <a:prstGeom prst="rect">
            <a:avLst/>
          </a:prstGeom>
        </p:spPr>
        <p:txBody>
          <a:bodyPr wrap="square">
            <a:spAutoFit/>
          </a:bodyPr>
          <a:lstStyle/>
          <a:p>
            <a:r>
              <a:rPr lang="de-DE" sz="2800" b="1" dirty="0" smtClean="0">
                <a:solidFill>
                  <a:srgbClr val="FF0000"/>
                </a:solidFill>
              </a:rPr>
              <a:t>25.April </a:t>
            </a:r>
            <a:r>
              <a:rPr lang="de-DE" sz="2800" b="1" dirty="0">
                <a:solidFill>
                  <a:srgbClr val="FF0000"/>
                </a:solidFill>
              </a:rPr>
              <a:t>2017</a:t>
            </a:r>
          </a:p>
          <a:p>
            <a:r>
              <a:rPr lang="de-DE" sz="2800" b="1" dirty="0"/>
              <a:t>Showdown in </a:t>
            </a:r>
            <a:r>
              <a:rPr lang="de-DE" sz="2800" b="1" dirty="0" err="1"/>
              <a:t>Westheim</a:t>
            </a:r>
            <a:r>
              <a:rPr lang="de-DE" sz="2800" b="1" dirty="0"/>
              <a:t>: </a:t>
            </a:r>
            <a:r>
              <a:rPr lang="de-DE" sz="2800" b="1" dirty="0" err="1"/>
              <a:t>Lambsheim</a:t>
            </a:r>
            <a:r>
              <a:rPr lang="de-DE" sz="2800" b="1" dirty="0"/>
              <a:t> I steigt auf</a:t>
            </a:r>
          </a:p>
          <a:p>
            <a:endParaRPr lang="de-DE" sz="1600" b="1" dirty="0"/>
          </a:p>
          <a:p>
            <a:r>
              <a:rPr lang="de-DE" sz="2800" dirty="0"/>
              <a:t>Was war das gestern für eine spannende Zentralrunde in </a:t>
            </a:r>
            <a:r>
              <a:rPr lang="de-DE" sz="2800" dirty="0" err="1"/>
              <a:t>Westheim</a:t>
            </a:r>
            <a:r>
              <a:rPr lang="de-DE" sz="2800" dirty="0"/>
              <a:t>. Für </a:t>
            </a:r>
            <a:r>
              <a:rPr lang="de-DE" sz="2800" dirty="0" err="1"/>
              <a:t>Lambsheim</a:t>
            </a:r>
            <a:r>
              <a:rPr lang="de-DE" sz="2800" dirty="0"/>
              <a:t> I ging es in der 1. Pfalzliga um den Aufstieg. Durch einen Sieg gegen Mutterstadt und das Remis des Konkurrenten Pirmasens wurde der Traum wahr.</a:t>
            </a:r>
          </a:p>
        </p:txBody>
      </p:sp>
      <p:pic>
        <p:nvPicPr>
          <p:cNvPr id="5" name="Grafik 4"/>
          <p:cNvPicPr>
            <a:picLocks noChangeAspect="1"/>
          </p:cNvPicPr>
          <p:nvPr/>
        </p:nvPicPr>
        <p:blipFill>
          <a:blip r:embed="rId2" cstate="print"/>
          <a:stretch>
            <a:fillRect/>
          </a:stretch>
        </p:blipFill>
        <p:spPr>
          <a:xfrm>
            <a:off x="5610079" y="2906279"/>
            <a:ext cx="4256484" cy="3914775"/>
          </a:xfrm>
          <a:prstGeom prst="rect">
            <a:avLst/>
          </a:prstGeom>
        </p:spPr>
      </p:pic>
      <p:pic>
        <p:nvPicPr>
          <p:cNvPr id="6" name="Grafik 5"/>
          <p:cNvPicPr>
            <a:picLocks noChangeAspect="1"/>
          </p:cNvPicPr>
          <p:nvPr/>
        </p:nvPicPr>
        <p:blipFill>
          <a:blip r:embed="rId3" cstate="print"/>
          <a:stretch>
            <a:fillRect/>
          </a:stretch>
        </p:blipFill>
        <p:spPr>
          <a:xfrm>
            <a:off x="-785" y="4808484"/>
            <a:ext cx="5592035" cy="1949504"/>
          </a:xfrm>
          <a:prstGeom prst="rect">
            <a:avLst/>
          </a:prstGeom>
        </p:spPr>
      </p:pic>
    </p:spTree>
    <p:extLst>
      <p:ext uri="{BB962C8B-B14F-4D97-AF65-F5344CB8AC3E}">
        <p14:creationId xmlns="" xmlns:p14="http://schemas.microsoft.com/office/powerpoint/2010/main" val="1426054232"/>
      </p:ext>
    </p:extLst>
  </p:cSld>
  <p:clrMapOvr>
    <a:masterClrMapping/>
  </p:clrMapOvr>
  <p:transition spd="slow" advTm="30000">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954107"/>
          </a:xfrm>
          <a:prstGeom prst="rect">
            <a:avLst/>
          </a:prstGeom>
        </p:spPr>
        <p:txBody>
          <a:bodyPr wrap="square">
            <a:spAutoFit/>
          </a:bodyPr>
          <a:lstStyle/>
          <a:p>
            <a:r>
              <a:rPr lang="de-DE" sz="2800" b="1" dirty="0" smtClean="0">
                <a:solidFill>
                  <a:srgbClr val="FF0000"/>
                </a:solidFill>
              </a:rPr>
              <a:t>25.April </a:t>
            </a:r>
            <a:r>
              <a:rPr lang="de-DE" sz="2800" b="1" dirty="0">
                <a:solidFill>
                  <a:srgbClr val="FF0000"/>
                </a:solidFill>
              </a:rPr>
              <a:t>2017</a:t>
            </a:r>
          </a:p>
          <a:p>
            <a:r>
              <a:rPr lang="de-DE" sz="2800" b="1" dirty="0"/>
              <a:t>Showdown in </a:t>
            </a:r>
            <a:r>
              <a:rPr lang="de-DE" sz="2800" b="1" dirty="0" err="1"/>
              <a:t>Westheim</a:t>
            </a:r>
            <a:r>
              <a:rPr lang="de-DE" sz="2800" b="1" dirty="0"/>
              <a:t>: Lambsheim I steigt </a:t>
            </a:r>
            <a:r>
              <a:rPr lang="de-DE" sz="2800" b="1" dirty="0" smtClean="0"/>
              <a:t>auf</a:t>
            </a:r>
            <a:endParaRPr lang="de-DE" sz="2800" b="1" dirty="0"/>
          </a:p>
        </p:txBody>
      </p:sp>
      <p:sp>
        <p:nvSpPr>
          <p:cNvPr id="1026" name="AutoShape 2" descr="20170430_155455_resized"/>
          <p:cNvSpPr>
            <a:spLocks noChangeAspect="1" noChangeArrowheads="1"/>
          </p:cNvSpPr>
          <p:nvPr/>
        </p:nvSpPr>
        <p:spPr bwMode="auto">
          <a:xfrm>
            <a:off x="63500"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28" name="Picture 4" descr="http://www.schachclub-lambsheim.de/wordpress/wp-content/uploads/2017/04/20170430_155455_resized-1024x576-640x480.jpg"/>
          <p:cNvPicPr>
            <a:picLocks noChangeAspect="1" noChangeArrowheads="1"/>
          </p:cNvPicPr>
          <p:nvPr/>
        </p:nvPicPr>
        <p:blipFill>
          <a:blip r:embed="rId2" cstate="print"/>
          <a:srcRect/>
          <a:stretch>
            <a:fillRect/>
          </a:stretch>
        </p:blipFill>
        <p:spPr bwMode="auto">
          <a:xfrm>
            <a:off x="0" y="1245474"/>
            <a:ext cx="9906000" cy="5572126"/>
          </a:xfrm>
          <a:prstGeom prst="rect">
            <a:avLst/>
          </a:prstGeom>
          <a:noFill/>
        </p:spPr>
      </p:pic>
      <p:sp>
        <p:nvSpPr>
          <p:cNvPr id="1030" name="AutoShape 6" descr="2018-04-30 12.51.00"/>
          <p:cNvSpPr>
            <a:spLocks noChangeAspect="1" noChangeArrowheads="1"/>
          </p:cNvSpPr>
          <p:nvPr/>
        </p:nvSpPr>
        <p:spPr bwMode="auto">
          <a:xfrm>
            <a:off x="63500"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2" name="AutoShape 8" descr="http://www.schachclub-lambsheim.de/wordpress/wp-content/uploads/2017/04/2018-04-30-12.51.00-1024x768-640x480.jpg"/>
          <p:cNvSpPr>
            <a:spLocks noChangeAspect="1" noChangeArrowheads="1"/>
          </p:cNvSpPr>
          <p:nvPr/>
        </p:nvSpPr>
        <p:spPr bwMode="auto">
          <a:xfrm>
            <a:off x="63500"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 xmlns:p14="http://schemas.microsoft.com/office/powerpoint/2010/main" val="1426054232"/>
      </p:ext>
    </p:extLst>
  </p:cSld>
  <p:clrMapOvr>
    <a:masterClrMapping/>
  </p:clrMapOvr>
  <p:transition spd="slow" advTm="3000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 y="0"/>
            <a:ext cx="9905999" cy="5693866"/>
          </a:xfrm>
          <a:prstGeom prst="rect">
            <a:avLst/>
          </a:prstGeom>
        </p:spPr>
        <p:txBody>
          <a:bodyPr wrap="square">
            <a:spAutoFit/>
          </a:bodyPr>
          <a:lstStyle/>
          <a:p>
            <a:r>
              <a:rPr lang="de-DE" sz="2800" b="1" dirty="0">
                <a:solidFill>
                  <a:srgbClr val="FF0000"/>
                </a:solidFill>
              </a:rPr>
              <a:t>26.Juni 2017</a:t>
            </a:r>
          </a:p>
          <a:p>
            <a:r>
              <a:rPr lang="de-DE" sz="2800" b="1" dirty="0"/>
              <a:t>SBRP Vorrunde Mannschaftspokal: </a:t>
            </a:r>
            <a:r>
              <a:rPr lang="de-DE" sz="2800" b="1" dirty="0" err="1"/>
              <a:t>Lambsheim</a:t>
            </a:r>
            <a:r>
              <a:rPr lang="de-DE" sz="2800" b="1" dirty="0"/>
              <a:t> unterliegt Ingelheim </a:t>
            </a:r>
          </a:p>
          <a:p>
            <a:endParaRPr lang="de-DE" sz="2800" dirty="0"/>
          </a:p>
          <a:p>
            <a:r>
              <a:rPr lang="de-DE" sz="2800" dirty="0"/>
              <a:t>In der Vorrunde des Mannschaftspokals musste die </a:t>
            </a:r>
            <a:r>
              <a:rPr lang="de-DE" sz="2800" dirty="0" err="1"/>
              <a:t>Lambsheimer</a:t>
            </a:r>
            <a:r>
              <a:rPr lang="de-DE" sz="2800" dirty="0"/>
              <a:t> Mannschaft eine 1,5:2,5 Niederlage gegen SV </a:t>
            </a:r>
            <a:r>
              <a:rPr lang="de-DE" sz="2800" dirty="0" err="1"/>
              <a:t>Multatuli</a:t>
            </a:r>
            <a:r>
              <a:rPr lang="de-DE" sz="2800" dirty="0"/>
              <a:t> Ingelheim hinnehmen.</a:t>
            </a:r>
          </a:p>
          <a:p>
            <a:endParaRPr lang="de-DE" sz="2800" dirty="0"/>
          </a:p>
          <a:p>
            <a:r>
              <a:rPr lang="de-DE" sz="2800" dirty="0"/>
              <a:t>Hier die Begegnungen im einzelnen:</a:t>
            </a:r>
          </a:p>
          <a:p>
            <a:r>
              <a:rPr lang="de-DE" sz="2800" dirty="0"/>
              <a:t>Felix Wacker       – Thomas Henkel (DWZ 1856)   1/2 – 1/2</a:t>
            </a:r>
          </a:p>
          <a:p>
            <a:r>
              <a:rPr lang="de-DE" sz="2800" dirty="0"/>
              <a:t>Matthias Nagel   –  Björn Colditz (DWZ 1694)        1/2 – 1/2</a:t>
            </a:r>
          </a:p>
          <a:p>
            <a:r>
              <a:rPr lang="de-DE" sz="2800" dirty="0"/>
              <a:t>Alexander Beck   – Roland Welsch (DWZ 1657)    1/2 – 1/2</a:t>
            </a:r>
          </a:p>
          <a:p>
            <a:r>
              <a:rPr lang="de-DE" sz="2800" dirty="0"/>
              <a:t>Andreas Röder   – Anton Wachtel (DWZ 1667)          0 – 1</a:t>
            </a:r>
          </a:p>
        </p:txBody>
      </p:sp>
    </p:spTree>
    <p:extLst>
      <p:ext uri="{BB962C8B-B14F-4D97-AF65-F5344CB8AC3E}">
        <p14:creationId xmlns="" xmlns:p14="http://schemas.microsoft.com/office/powerpoint/2010/main" val="4119988743"/>
      </p:ext>
    </p:extLst>
  </p:cSld>
  <p:clrMapOvr>
    <a:masterClrMapping/>
  </p:clrMapOvr>
  <p:transition spd="slow" advTm="3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4216539"/>
          </a:xfrm>
          <a:prstGeom prst="rect">
            <a:avLst/>
          </a:prstGeom>
        </p:spPr>
        <p:txBody>
          <a:bodyPr wrap="square">
            <a:spAutoFit/>
          </a:bodyPr>
          <a:lstStyle/>
          <a:p>
            <a:r>
              <a:rPr lang="de-DE" sz="2800" b="1" dirty="0" smtClean="0">
                <a:solidFill>
                  <a:srgbClr val="FF0000"/>
                </a:solidFill>
              </a:rPr>
              <a:t>25.April </a:t>
            </a:r>
            <a:r>
              <a:rPr lang="de-DE" sz="2800" b="1" dirty="0">
                <a:solidFill>
                  <a:srgbClr val="FF0000"/>
                </a:solidFill>
              </a:rPr>
              <a:t>2017</a:t>
            </a:r>
          </a:p>
          <a:p>
            <a:r>
              <a:rPr lang="de-DE" sz="2800" b="1" dirty="0"/>
              <a:t>Showdown in </a:t>
            </a:r>
            <a:r>
              <a:rPr lang="de-DE" sz="2800" b="1" dirty="0" err="1"/>
              <a:t>Westheim</a:t>
            </a:r>
            <a:r>
              <a:rPr lang="de-DE" sz="2800" b="1" dirty="0"/>
              <a:t>: </a:t>
            </a:r>
            <a:r>
              <a:rPr lang="de-DE" sz="2800" b="1" dirty="0" err="1"/>
              <a:t>Lambsheim</a:t>
            </a:r>
            <a:r>
              <a:rPr lang="de-DE" sz="2800" b="1" dirty="0"/>
              <a:t> II schafft Klassenerhalt</a:t>
            </a:r>
          </a:p>
          <a:p>
            <a:endParaRPr lang="de-DE" sz="1400" b="1" dirty="0"/>
          </a:p>
          <a:p>
            <a:r>
              <a:rPr lang="de-DE" sz="2800" dirty="0"/>
              <a:t>Gestern spielte unsere 2.Mannschaft gegen Worms ums Überleben in der 2. Pfalzliga. Um nicht vom Ausgang des Spiels der Tabellennachbarn aus Frankenthal und Altrip abhängig zu sein mussten vier Brettpunkte her. In Bestbesetzung aufgestellt war die Aufgabe gegen den Tabellendritten schwer aber nicht unlösbar. Wir haben als Team mit dem jüngsten Durchschnittsalter gekämpft und die Klasse gehalten. Die Zukunft spricht für uns.</a:t>
            </a:r>
          </a:p>
        </p:txBody>
      </p:sp>
      <p:pic>
        <p:nvPicPr>
          <p:cNvPr id="7" name="Grafik 6"/>
          <p:cNvPicPr>
            <a:picLocks noChangeAspect="1"/>
          </p:cNvPicPr>
          <p:nvPr/>
        </p:nvPicPr>
        <p:blipFill>
          <a:blip r:embed="rId2" cstate="print"/>
          <a:stretch>
            <a:fillRect/>
          </a:stretch>
        </p:blipFill>
        <p:spPr>
          <a:xfrm>
            <a:off x="1253902" y="4086742"/>
            <a:ext cx="7086058" cy="2670899"/>
          </a:xfrm>
          <a:prstGeom prst="rect">
            <a:avLst/>
          </a:prstGeom>
        </p:spPr>
      </p:pic>
    </p:spTree>
    <p:extLst>
      <p:ext uri="{BB962C8B-B14F-4D97-AF65-F5344CB8AC3E}">
        <p14:creationId xmlns="" xmlns:p14="http://schemas.microsoft.com/office/powerpoint/2010/main" val="4190946255"/>
      </p:ext>
    </p:extLst>
  </p:cSld>
  <p:clrMapOvr>
    <a:masterClrMapping/>
  </p:clrMapOvr>
  <p:transition spd="slow" advTm="30000">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954107"/>
          </a:xfrm>
          <a:prstGeom prst="rect">
            <a:avLst/>
          </a:prstGeom>
        </p:spPr>
        <p:txBody>
          <a:bodyPr wrap="square">
            <a:spAutoFit/>
          </a:bodyPr>
          <a:lstStyle/>
          <a:p>
            <a:r>
              <a:rPr lang="de-DE" sz="2800" b="1" dirty="0" smtClean="0">
                <a:solidFill>
                  <a:srgbClr val="FF0000"/>
                </a:solidFill>
              </a:rPr>
              <a:t>25.April </a:t>
            </a:r>
            <a:r>
              <a:rPr lang="de-DE" sz="2800" b="1" dirty="0">
                <a:solidFill>
                  <a:srgbClr val="FF0000"/>
                </a:solidFill>
              </a:rPr>
              <a:t>2017</a:t>
            </a:r>
          </a:p>
          <a:p>
            <a:r>
              <a:rPr lang="de-DE" sz="2800" b="1" dirty="0"/>
              <a:t>Showdown in </a:t>
            </a:r>
            <a:r>
              <a:rPr lang="de-DE" sz="2800" b="1" dirty="0" err="1"/>
              <a:t>Westheim</a:t>
            </a:r>
            <a:r>
              <a:rPr lang="de-DE" sz="2800" b="1" dirty="0"/>
              <a:t>: Lambsheim II schafft </a:t>
            </a:r>
            <a:r>
              <a:rPr lang="de-DE" sz="2800" b="1" dirty="0" smtClean="0"/>
              <a:t>Klassenerhalt</a:t>
            </a:r>
            <a:endParaRPr lang="de-DE" sz="2800" b="1" dirty="0"/>
          </a:p>
        </p:txBody>
      </p:sp>
      <p:pic>
        <p:nvPicPr>
          <p:cNvPr id="57348" name="Picture 4" descr="http://www.schachclub-lambsheim.de/wordpress/wp-content/uploads/2016/12/20161218_104313_resized.jpg"/>
          <p:cNvPicPr>
            <a:picLocks noChangeAspect="1" noChangeArrowheads="1"/>
          </p:cNvPicPr>
          <p:nvPr/>
        </p:nvPicPr>
        <p:blipFill>
          <a:blip r:embed="rId2" cstate="print"/>
          <a:srcRect/>
          <a:stretch>
            <a:fillRect/>
          </a:stretch>
        </p:blipFill>
        <p:spPr bwMode="auto">
          <a:xfrm>
            <a:off x="3743864" y="3479814"/>
            <a:ext cx="6162135" cy="3378185"/>
          </a:xfrm>
          <a:prstGeom prst="rect">
            <a:avLst/>
          </a:prstGeom>
          <a:noFill/>
        </p:spPr>
      </p:pic>
      <p:pic>
        <p:nvPicPr>
          <p:cNvPr id="57346" name="Picture 2" descr="http://www.schachclub-lambsheim.de/wordpress/wp-content/uploads/2016/12/20161218_104300_resized.jpg"/>
          <p:cNvPicPr>
            <a:picLocks noChangeAspect="1" noChangeArrowheads="1"/>
          </p:cNvPicPr>
          <p:nvPr/>
        </p:nvPicPr>
        <p:blipFill>
          <a:blip r:embed="rId3" cstate="print"/>
          <a:srcRect/>
          <a:stretch>
            <a:fillRect/>
          </a:stretch>
        </p:blipFill>
        <p:spPr bwMode="auto">
          <a:xfrm>
            <a:off x="0" y="982004"/>
            <a:ext cx="4675517" cy="3382962"/>
          </a:xfrm>
          <a:prstGeom prst="rect">
            <a:avLst/>
          </a:prstGeom>
          <a:noFill/>
        </p:spPr>
      </p:pic>
    </p:spTree>
    <p:extLst>
      <p:ext uri="{BB962C8B-B14F-4D97-AF65-F5344CB8AC3E}">
        <p14:creationId xmlns="" xmlns:p14="http://schemas.microsoft.com/office/powerpoint/2010/main" val="4190946255"/>
      </p:ext>
    </p:extLst>
  </p:cSld>
  <p:clrMapOvr>
    <a:masterClrMapping/>
  </p:clrMapOvr>
  <p:transition spd="slow" advTm="3000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954107"/>
          </a:xfrm>
          <a:prstGeom prst="rect">
            <a:avLst/>
          </a:prstGeom>
        </p:spPr>
        <p:txBody>
          <a:bodyPr wrap="square">
            <a:spAutoFit/>
          </a:bodyPr>
          <a:lstStyle/>
          <a:p>
            <a:r>
              <a:rPr lang="de-DE" sz="2800" b="1" dirty="0">
                <a:solidFill>
                  <a:srgbClr val="FF0000"/>
                </a:solidFill>
              </a:rPr>
              <a:t>18.April 2017</a:t>
            </a:r>
          </a:p>
          <a:p>
            <a:r>
              <a:rPr lang="de-DE" sz="2800" b="1" dirty="0"/>
              <a:t>86.Pfälzischer Schachkongress MTB: Olaf </a:t>
            </a:r>
            <a:r>
              <a:rPr lang="de-DE" sz="2800" b="1" dirty="0" err="1"/>
              <a:t>Nazarenus</a:t>
            </a:r>
            <a:r>
              <a:rPr lang="de-DE" sz="2800" b="1" dirty="0"/>
              <a:t> wird </a:t>
            </a:r>
            <a:r>
              <a:rPr lang="de-DE" sz="2800" b="1" dirty="0" smtClean="0"/>
              <a:t>Dritter</a:t>
            </a:r>
            <a:endParaRPr lang="de-DE" sz="2800" b="1" dirty="0"/>
          </a:p>
        </p:txBody>
      </p:sp>
      <p:pic>
        <p:nvPicPr>
          <p:cNvPr id="3" name="Grafik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43145" y="1559693"/>
            <a:ext cx="3662855" cy="3381098"/>
          </a:xfrm>
          <a:prstGeom prst="rect">
            <a:avLst/>
          </a:prstGeom>
        </p:spPr>
      </p:pic>
      <p:sp>
        <p:nvSpPr>
          <p:cNvPr id="5" name="Rechteck 4"/>
          <p:cNvSpPr/>
          <p:nvPr/>
        </p:nvSpPr>
        <p:spPr>
          <a:xfrm>
            <a:off x="-1" y="1182408"/>
            <a:ext cx="6274677" cy="5693866"/>
          </a:xfrm>
          <a:prstGeom prst="rect">
            <a:avLst/>
          </a:prstGeom>
        </p:spPr>
        <p:txBody>
          <a:bodyPr wrap="square">
            <a:spAutoFit/>
          </a:bodyPr>
          <a:lstStyle/>
          <a:p>
            <a:r>
              <a:rPr lang="de-DE" sz="2800" dirty="0" smtClean="0"/>
              <a:t>Beim 86. Pfälzischen Schachkongress in Wolfstein war Olaf </a:t>
            </a:r>
            <a:r>
              <a:rPr lang="de-DE" sz="2800" dirty="0" err="1" smtClean="0"/>
              <a:t>Nazarenus</a:t>
            </a:r>
            <a:r>
              <a:rPr lang="de-DE" sz="2800" dirty="0" smtClean="0"/>
              <a:t> im MTB am Start. Hierbei konnte Olaf mit 5,5/9 einen starken dritten Platz belegen und verpasste nur knapp die direkte Qualifikation für das MTA. Zusätzlich konnte er seine DWZ um 6 Punkte auf 2071 Zähler verbessern und nimmt damit die 2100er Marke ins Visier.</a:t>
            </a:r>
          </a:p>
          <a:p>
            <a:r>
              <a:rPr lang="de-DE" sz="2800" dirty="0" smtClean="0"/>
              <a:t>Gleich in Runde 1 kam es gegen Markus Müller zu einem Highlight dieses Turniers. Mit 100 Zügen spielten die beiden die längste Partie des gesamten MTB.</a:t>
            </a:r>
            <a:endParaRPr lang="de-DE" sz="2800" dirty="0"/>
          </a:p>
        </p:txBody>
      </p:sp>
    </p:spTree>
    <p:extLst>
      <p:ext uri="{BB962C8B-B14F-4D97-AF65-F5344CB8AC3E}">
        <p14:creationId xmlns="" xmlns:p14="http://schemas.microsoft.com/office/powerpoint/2010/main" val="968388026"/>
      </p:ext>
    </p:extLst>
  </p:cSld>
  <p:clrMapOvr>
    <a:masterClrMapping/>
  </p:clrMapOvr>
  <p:transition spd="slow" advTm="30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4401205"/>
          </a:xfrm>
          <a:prstGeom prst="rect">
            <a:avLst/>
          </a:prstGeom>
        </p:spPr>
        <p:txBody>
          <a:bodyPr wrap="square">
            <a:spAutoFit/>
          </a:bodyPr>
          <a:lstStyle/>
          <a:p>
            <a:r>
              <a:rPr lang="de-DE" sz="2800" b="1" dirty="0">
                <a:solidFill>
                  <a:srgbClr val="FF0000"/>
                </a:solidFill>
              </a:rPr>
              <a:t>02.April 2017</a:t>
            </a:r>
          </a:p>
          <a:p>
            <a:r>
              <a:rPr lang="de-DE" sz="2800" b="1" dirty="0" smtClean="0"/>
              <a:t>Letzter Spieltag Kreisklasse A: Am Ende ein guter Mittelfeldplatz</a:t>
            </a:r>
          </a:p>
          <a:p>
            <a:endParaRPr lang="de-DE" sz="2800" dirty="0"/>
          </a:p>
          <a:p>
            <a:r>
              <a:rPr lang="de-DE" sz="2800" dirty="0"/>
              <a:t>Heute hatten wir das abschließende Spiel in der Kreisklasse A. Leider mit zu vielen Fehlern: wir haben gegen Worms 0:4 verloren. Aber das gehört bei einer so jungen Mannschaft wie unsere halt auch mal dazu</a:t>
            </a:r>
            <a:r>
              <a:rPr lang="de-DE" sz="2800" dirty="0" smtClean="0"/>
              <a:t>. Wir </a:t>
            </a:r>
            <a:r>
              <a:rPr lang="de-DE" sz="2800" dirty="0"/>
              <a:t>sind in der Abschlusstabelle mit 6 Punkten Vierter von 7 Mannschaften geworden. Untern Strich ist das aber doch etwas mehr als wir vor der Runde erhofft haben. Also können wir insgesamt zufrieden sein.</a:t>
            </a:r>
          </a:p>
        </p:txBody>
      </p:sp>
      <p:pic>
        <p:nvPicPr>
          <p:cNvPr id="2" name="Grafik 1"/>
          <p:cNvPicPr>
            <a:picLocks noChangeAspect="1"/>
          </p:cNvPicPr>
          <p:nvPr/>
        </p:nvPicPr>
        <p:blipFill>
          <a:blip r:embed="rId2" cstate="print"/>
          <a:stretch>
            <a:fillRect/>
          </a:stretch>
        </p:blipFill>
        <p:spPr>
          <a:xfrm>
            <a:off x="1053686" y="4334781"/>
            <a:ext cx="7705133" cy="2523219"/>
          </a:xfrm>
          <a:prstGeom prst="rect">
            <a:avLst/>
          </a:prstGeom>
        </p:spPr>
      </p:pic>
    </p:spTree>
    <p:extLst>
      <p:ext uri="{BB962C8B-B14F-4D97-AF65-F5344CB8AC3E}">
        <p14:creationId xmlns="" xmlns:p14="http://schemas.microsoft.com/office/powerpoint/2010/main" val="214844757"/>
      </p:ext>
    </p:extLst>
  </p:cSld>
  <p:clrMapOvr>
    <a:masterClrMapping/>
  </p:clrMapOvr>
  <p:transition spd="slow" advTm="3000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0"/>
            <a:ext cx="9905999" cy="6955750"/>
          </a:xfrm>
          <a:prstGeom prst="rect">
            <a:avLst/>
          </a:prstGeom>
        </p:spPr>
        <p:txBody>
          <a:bodyPr wrap="square">
            <a:spAutoFit/>
          </a:bodyPr>
          <a:lstStyle/>
          <a:p>
            <a:r>
              <a:rPr lang="de-DE" sz="2800" b="1" dirty="0">
                <a:solidFill>
                  <a:srgbClr val="FF0000"/>
                </a:solidFill>
              </a:rPr>
              <a:t>27.März 2017</a:t>
            </a:r>
          </a:p>
          <a:p>
            <a:r>
              <a:rPr lang="de-DE" sz="2800" b="1" dirty="0"/>
              <a:t>Mitgliederversammlung 2017: Neuwahlen und Ehrungen</a:t>
            </a:r>
          </a:p>
          <a:p>
            <a:endParaRPr lang="de-DE" sz="2000" b="1" dirty="0"/>
          </a:p>
          <a:p>
            <a:r>
              <a:rPr lang="de-DE" sz="2600" dirty="0"/>
              <a:t>Am vergangenen Samstag fand die Mitgliederversammlung des SC </a:t>
            </a:r>
            <a:r>
              <a:rPr lang="de-DE" sz="2600" dirty="0" err="1"/>
              <a:t>Lambsheim</a:t>
            </a:r>
            <a:r>
              <a:rPr lang="de-DE" sz="2600" dirty="0"/>
              <a:t> statt. Neben Neuwahlen wurden auch verdiente Mitglieder für ihr langjähriges ehrenamtliches Engagement geehrt. Für 20 Jahre ehrenamtliches Engagement im SC </a:t>
            </a:r>
            <a:r>
              <a:rPr lang="de-DE" sz="2600" dirty="0" err="1"/>
              <a:t>Lambsheim</a:t>
            </a:r>
            <a:r>
              <a:rPr lang="de-DE" sz="2600" dirty="0"/>
              <a:t> waren dies die Gründungsmitglieder Andreas Röder, Alexander Beck, Dieter Hess und Kurt Appel. Bei den Neuwahlen wurden Alexander Beck als 1. Vorsitzender und Andreas Röder als 2. Vorsitzender wiedergewählt. Ebenfalls wiedergewählt wurde Kurt Appel als Kassenwart und Michael Achatz als Pressewart. Zum neuen Spielleiter wurde Dieter Hess gewählt und in das Amt des Schriftführers Christine Ritter. Ebenfalls neu in die erweiterte Vorstandschaft wurde Verena Hennen als Materialwart gewählt. Spielleiter Christian Sigl ehrte die Gewinner der Vereinsturniere. Vereinspokalsieger wurde Ralph Ritter und Vereinsblitzmeister, sowie Vereinsmeister wurde Michael Achatz.</a:t>
            </a:r>
          </a:p>
        </p:txBody>
      </p:sp>
    </p:spTree>
    <p:extLst>
      <p:ext uri="{BB962C8B-B14F-4D97-AF65-F5344CB8AC3E}">
        <p14:creationId xmlns="" xmlns:p14="http://schemas.microsoft.com/office/powerpoint/2010/main" val="64007714"/>
      </p:ext>
    </p:extLst>
  </p:cSld>
  <p:clrMapOvr>
    <a:masterClrMapping/>
  </p:clrMapOvr>
  <p:transition spd="slow" advTm="30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0"/>
            <a:ext cx="9905999" cy="954107"/>
          </a:xfrm>
          <a:prstGeom prst="rect">
            <a:avLst/>
          </a:prstGeom>
        </p:spPr>
        <p:txBody>
          <a:bodyPr wrap="square">
            <a:spAutoFit/>
          </a:bodyPr>
          <a:lstStyle/>
          <a:p>
            <a:r>
              <a:rPr lang="de-DE" sz="2800" b="1" dirty="0">
                <a:solidFill>
                  <a:srgbClr val="FF0000"/>
                </a:solidFill>
              </a:rPr>
              <a:t>27.März 2017</a:t>
            </a:r>
          </a:p>
          <a:p>
            <a:r>
              <a:rPr lang="de-DE" sz="2800" b="1" dirty="0"/>
              <a:t>Mitgliederversammlung 2017: Neuwahlen und </a:t>
            </a:r>
            <a:r>
              <a:rPr lang="de-DE" sz="2800" b="1" dirty="0" smtClean="0"/>
              <a:t>Ehrungen</a:t>
            </a:r>
            <a:endParaRPr lang="de-DE" sz="2800" b="1" dirty="0"/>
          </a:p>
        </p:txBody>
      </p:sp>
      <p:pic>
        <p:nvPicPr>
          <p:cNvPr id="2" name="Grafik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04904" y="1938215"/>
            <a:ext cx="2969172" cy="4872487"/>
          </a:xfrm>
          <a:prstGeom prst="rect">
            <a:avLst/>
          </a:prstGeom>
        </p:spPr>
      </p:pic>
      <p:pic>
        <p:nvPicPr>
          <p:cNvPr id="5" name="Grafi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924463"/>
            <a:ext cx="3602573" cy="3325453"/>
          </a:xfrm>
          <a:prstGeom prst="rect">
            <a:avLst/>
          </a:prstGeom>
        </p:spPr>
      </p:pic>
      <p:pic>
        <p:nvPicPr>
          <p:cNvPr id="6" name="Grafik 5"/>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6763407" y="1937558"/>
            <a:ext cx="3142593" cy="3277299"/>
          </a:xfrm>
          <a:prstGeom prst="rect">
            <a:avLst/>
          </a:prstGeom>
        </p:spPr>
      </p:pic>
    </p:spTree>
    <p:extLst>
      <p:ext uri="{BB962C8B-B14F-4D97-AF65-F5344CB8AC3E}">
        <p14:creationId xmlns="" xmlns:p14="http://schemas.microsoft.com/office/powerpoint/2010/main" val="64007714"/>
      </p:ext>
    </p:extLst>
  </p:cSld>
  <p:clrMapOvr>
    <a:masterClrMapping/>
  </p:clrMapOvr>
  <p:transition spd="slow" advTm="30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1384995"/>
          </a:xfrm>
          <a:prstGeom prst="rect">
            <a:avLst/>
          </a:prstGeom>
        </p:spPr>
        <p:txBody>
          <a:bodyPr wrap="square">
            <a:spAutoFit/>
          </a:bodyPr>
          <a:lstStyle/>
          <a:p>
            <a:r>
              <a:rPr lang="de-DE" sz="2800" b="1" dirty="0">
                <a:solidFill>
                  <a:srgbClr val="FF0000"/>
                </a:solidFill>
              </a:rPr>
              <a:t>25.März 2017</a:t>
            </a:r>
          </a:p>
          <a:p>
            <a:r>
              <a:rPr lang="de-DE" sz="2800" b="1" dirty="0"/>
              <a:t>Vereinsturnier: Michael Achatz verteidigt Titel und schafft den </a:t>
            </a:r>
            <a:r>
              <a:rPr lang="de-DE" sz="2800" b="1" dirty="0" smtClean="0"/>
              <a:t>Hattrick</a:t>
            </a:r>
            <a:endParaRPr lang="de-DE" sz="2800" dirty="0"/>
          </a:p>
        </p:txBody>
      </p:sp>
      <p:pic>
        <p:nvPicPr>
          <p:cNvPr id="6146" name="Picture 2" descr="http://www.schachclub-lambsheim.de/wordpress/wp-content/uploads/2015/07/00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772913" y="1860330"/>
            <a:ext cx="4133087" cy="42251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hteck 4"/>
          <p:cNvSpPr/>
          <p:nvPr/>
        </p:nvSpPr>
        <p:spPr>
          <a:xfrm>
            <a:off x="0" y="1700046"/>
            <a:ext cx="5691352" cy="4832092"/>
          </a:xfrm>
          <a:prstGeom prst="rect">
            <a:avLst/>
          </a:prstGeom>
        </p:spPr>
        <p:txBody>
          <a:bodyPr wrap="square">
            <a:spAutoFit/>
          </a:bodyPr>
          <a:lstStyle/>
          <a:p>
            <a:r>
              <a:rPr lang="de-DE" sz="2800" dirty="0" smtClean="0"/>
              <a:t>Nach </a:t>
            </a:r>
            <a:r>
              <a:rPr lang="de-DE" sz="2800" dirty="0"/>
              <a:t>dem Remis in der vergangenen Woche zwischen Dieter Hess und Michael Achatz kam es gestern zum Blitzentscheid um die </a:t>
            </a:r>
            <a:r>
              <a:rPr lang="de-DE" sz="2800" dirty="0" smtClean="0"/>
              <a:t>Vereinsmeister-</a:t>
            </a:r>
            <a:r>
              <a:rPr lang="de-DE" sz="2800" dirty="0" err="1" smtClean="0"/>
              <a:t>schaft</a:t>
            </a:r>
            <a:r>
              <a:rPr lang="de-DE" sz="2800" dirty="0" smtClean="0"/>
              <a:t> </a:t>
            </a:r>
            <a:r>
              <a:rPr lang="de-DE" sz="2800" dirty="0"/>
              <a:t>2016. Man einigte sich auf 3 Gewinnpartien, welche man zum Sieg benötigt. Am Ende hatte Michael Achatz mit 3:1 die Nase vorn und konnte damit die </a:t>
            </a:r>
            <a:r>
              <a:rPr lang="de-DE" sz="2800" dirty="0" smtClean="0"/>
              <a:t>Vereinsmeister-</a:t>
            </a:r>
            <a:r>
              <a:rPr lang="de-DE" sz="2800" dirty="0" err="1" smtClean="0"/>
              <a:t>schaft</a:t>
            </a:r>
            <a:r>
              <a:rPr lang="de-DE" sz="2800" dirty="0" smtClean="0"/>
              <a:t> </a:t>
            </a:r>
            <a:r>
              <a:rPr lang="de-DE" sz="2800" dirty="0"/>
              <a:t>zum dritten mal in Folge nach 2014 und 2015 gewinnen.</a:t>
            </a:r>
          </a:p>
        </p:txBody>
      </p:sp>
    </p:spTree>
    <p:extLst>
      <p:ext uri="{BB962C8B-B14F-4D97-AF65-F5344CB8AC3E}">
        <p14:creationId xmlns="" xmlns:p14="http://schemas.microsoft.com/office/powerpoint/2010/main" val="2853646784"/>
      </p:ext>
    </p:extLst>
  </p:cSld>
  <p:clrMapOvr>
    <a:masterClrMapping/>
  </p:clrMapOvr>
  <p:transition spd="slow" advTm="30000">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4216539"/>
          </a:xfrm>
          <a:prstGeom prst="rect">
            <a:avLst/>
          </a:prstGeom>
        </p:spPr>
        <p:txBody>
          <a:bodyPr wrap="square">
            <a:spAutoFit/>
          </a:bodyPr>
          <a:lstStyle/>
          <a:p>
            <a:r>
              <a:rPr lang="de-DE" sz="2800" b="1" dirty="0">
                <a:solidFill>
                  <a:srgbClr val="FF0000"/>
                </a:solidFill>
              </a:rPr>
              <a:t>12.März 2017</a:t>
            </a:r>
          </a:p>
          <a:p>
            <a:r>
              <a:rPr lang="de-DE" sz="2800" b="1" dirty="0"/>
              <a:t>Schulschach: Titelverteidigung geglückt!</a:t>
            </a:r>
          </a:p>
          <a:p>
            <a:endParaRPr lang="de-DE" sz="1200" b="1" dirty="0"/>
          </a:p>
          <a:p>
            <a:r>
              <a:rPr lang="de-DE" sz="2800" dirty="0"/>
              <a:t>Die Mannschaft des LMG Maxdorf konnte ihren Schulschach RLP Titel in der WK IV (U13) erfolgreich verteidigen. In der Besetzung Mario </a:t>
            </a:r>
            <a:r>
              <a:rPr lang="de-DE" sz="2800" dirty="0" err="1"/>
              <a:t>Dalchow</a:t>
            </a:r>
            <a:r>
              <a:rPr lang="de-DE" sz="2800" dirty="0"/>
              <a:t>, </a:t>
            </a:r>
            <a:r>
              <a:rPr lang="de-DE" sz="2800" dirty="0" err="1"/>
              <a:t>Henrick</a:t>
            </a:r>
            <a:r>
              <a:rPr lang="de-DE" sz="2800" dirty="0"/>
              <a:t> Reichardt, Fabian </a:t>
            </a:r>
            <a:r>
              <a:rPr lang="de-DE" sz="2800" dirty="0" err="1"/>
              <a:t>Warzecha</a:t>
            </a:r>
            <a:r>
              <a:rPr lang="de-DE" sz="2800" dirty="0"/>
              <a:t>, Bjarne </a:t>
            </a:r>
            <a:r>
              <a:rPr lang="de-DE" sz="2800" dirty="0" err="1"/>
              <a:t>Aichert</a:t>
            </a:r>
            <a:r>
              <a:rPr lang="de-DE" sz="2800" dirty="0"/>
              <a:t> und Felix Kaiser konnten 5 Siege errungen werden. Gegen EG Wörth gab es ein Mannschaftsremis</a:t>
            </a:r>
            <a:r>
              <a:rPr lang="de-DE" sz="2800" dirty="0" smtClean="0"/>
              <a:t>. Die </a:t>
            </a:r>
            <a:r>
              <a:rPr lang="de-DE" sz="2800" dirty="0"/>
              <a:t>Niederlage in der letzten Runde gegen Bendorf reichte mit Glück noch zum Titelgewinn.</a:t>
            </a:r>
          </a:p>
        </p:txBody>
      </p:sp>
      <p:pic>
        <p:nvPicPr>
          <p:cNvPr id="2" name="Grafik 1"/>
          <p:cNvPicPr>
            <a:picLocks noChangeAspect="1"/>
          </p:cNvPicPr>
          <p:nvPr/>
        </p:nvPicPr>
        <p:blipFill>
          <a:blip r:embed="rId2" cstate="print"/>
          <a:stretch>
            <a:fillRect/>
          </a:stretch>
        </p:blipFill>
        <p:spPr>
          <a:xfrm>
            <a:off x="3127693" y="3689131"/>
            <a:ext cx="6778307" cy="3168869"/>
          </a:xfrm>
          <a:prstGeom prst="rect">
            <a:avLst/>
          </a:prstGeom>
        </p:spPr>
      </p:pic>
    </p:spTree>
    <p:extLst>
      <p:ext uri="{BB962C8B-B14F-4D97-AF65-F5344CB8AC3E}">
        <p14:creationId xmlns="" xmlns:p14="http://schemas.microsoft.com/office/powerpoint/2010/main" val="2485530992"/>
      </p:ext>
    </p:extLst>
  </p:cSld>
  <p:clrMapOvr>
    <a:masterClrMapping/>
  </p:clrMapOvr>
  <p:transition spd="slow" advTm="30000">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3970318"/>
          </a:xfrm>
          <a:prstGeom prst="rect">
            <a:avLst/>
          </a:prstGeom>
        </p:spPr>
        <p:txBody>
          <a:bodyPr wrap="square">
            <a:spAutoFit/>
          </a:bodyPr>
          <a:lstStyle/>
          <a:p>
            <a:r>
              <a:rPr lang="de-DE" sz="2800" b="1" dirty="0">
                <a:solidFill>
                  <a:srgbClr val="FF0000"/>
                </a:solidFill>
              </a:rPr>
              <a:t>05.März 2017</a:t>
            </a:r>
          </a:p>
          <a:p>
            <a:r>
              <a:rPr lang="de-DE" sz="2800" b="1" dirty="0"/>
              <a:t>7.Spieltag Kreisliga: Punkteteilung zum Saisonabschluss</a:t>
            </a:r>
          </a:p>
          <a:p>
            <a:endParaRPr lang="de-DE" sz="2000" b="1" dirty="0"/>
          </a:p>
          <a:p>
            <a:r>
              <a:rPr lang="de-DE" sz="2800" dirty="0"/>
              <a:t>Heute durften wir im Wormser Keller die Saison beenden. </a:t>
            </a:r>
            <a:r>
              <a:rPr lang="de-DE" sz="2800" dirty="0" smtClean="0"/>
              <a:t>Worms </a:t>
            </a:r>
            <a:r>
              <a:rPr lang="de-DE" sz="2800" dirty="0"/>
              <a:t>V sollte dabei tunlichst auf Distanz gehalten werden, Richtung vordere Tabellenplätze schien allerdings nichts mehr zu gehen. Zu viele Brettpunkte (Mannschaftspunkte) wurden trotz gut herausgespielter Stellungen liegen gelassen im Saisonverlauf. Am Ende der Begegnung trennten sich beide Mannschaften mit 3:3.</a:t>
            </a:r>
          </a:p>
        </p:txBody>
      </p:sp>
      <p:pic>
        <p:nvPicPr>
          <p:cNvPr id="3" name="Grafik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46235" y="3848986"/>
            <a:ext cx="3259765" cy="3009014"/>
          </a:xfrm>
          <a:prstGeom prst="rect">
            <a:avLst/>
          </a:prstGeom>
        </p:spPr>
      </p:pic>
      <p:pic>
        <p:nvPicPr>
          <p:cNvPr id="5" name="Grafik 4"/>
          <p:cNvPicPr>
            <a:picLocks noChangeAspect="1"/>
          </p:cNvPicPr>
          <p:nvPr/>
        </p:nvPicPr>
        <p:blipFill>
          <a:blip r:embed="rId3" cstate="print"/>
          <a:stretch>
            <a:fillRect/>
          </a:stretch>
        </p:blipFill>
        <p:spPr>
          <a:xfrm>
            <a:off x="338178" y="4048569"/>
            <a:ext cx="5940902" cy="2437293"/>
          </a:xfrm>
          <a:prstGeom prst="rect">
            <a:avLst/>
          </a:prstGeom>
        </p:spPr>
      </p:pic>
    </p:spTree>
    <p:extLst>
      <p:ext uri="{BB962C8B-B14F-4D97-AF65-F5344CB8AC3E}">
        <p14:creationId xmlns="" xmlns:p14="http://schemas.microsoft.com/office/powerpoint/2010/main" val="3572454443"/>
      </p:ext>
    </p:extLst>
  </p:cSld>
  <p:clrMapOvr>
    <a:masterClrMapping/>
  </p:clrMapOvr>
  <p:transition spd="slow" advTm="30000">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1261884"/>
          </a:xfrm>
          <a:prstGeom prst="rect">
            <a:avLst/>
          </a:prstGeom>
        </p:spPr>
        <p:txBody>
          <a:bodyPr wrap="square">
            <a:spAutoFit/>
          </a:bodyPr>
          <a:lstStyle/>
          <a:p>
            <a:r>
              <a:rPr lang="de-DE" sz="2800" b="1" dirty="0">
                <a:solidFill>
                  <a:srgbClr val="FF0000"/>
                </a:solidFill>
              </a:rPr>
              <a:t>05.März 2017</a:t>
            </a:r>
          </a:p>
          <a:p>
            <a:r>
              <a:rPr lang="de-DE" sz="2800" b="1" dirty="0"/>
              <a:t>7.Spieltag Kreisliga: Punkteteilung zum Saisonabschluss</a:t>
            </a:r>
          </a:p>
          <a:p>
            <a:endParaRPr lang="de-DE" sz="2000" b="1" dirty="0"/>
          </a:p>
        </p:txBody>
      </p:sp>
      <p:pic>
        <p:nvPicPr>
          <p:cNvPr id="6" name="Picture 2" descr="http://www.schachclub-lambsheim.de/wordpress/wp-content/uploads/2016/12/SAM_2648.jpg"/>
          <p:cNvPicPr>
            <a:picLocks noChangeAspect="1" noChangeArrowheads="1"/>
          </p:cNvPicPr>
          <p:nvPr/>
        </p:nvPicPr>
        <p:blipFill>
          <a:blip r:embed="rId2" cstate="print"/>
          <a:srcRect/>
          <a:stretch>
            <a:fillRect/>
          </a:stretch>
        </p:blipFill>
        <p:spPr bwMode="auto">
          <a:xfrm>
            <a:off x="17253" y="1260112"/>
            <a:ext cx="4977924" cy="3734463"/>
          </a:xfrm>
          <a:prstGeom prst="rect">
            <a:avLst/>
          </a:prstGeom>
          <a:noFill/>
        </p:spPr>
      </p:pic>
      <p:pic>
        <p:nvPicPr>
          <p:cNvPr id="7" name="Picture 4" descr="http://www.schachclub-lambsheim.de/wordpress/wp-content/uploads/2016/12/SAM_2649.jpg"/>
          <p:cNvPicPr>
            <a:picLocks noChangeAspect="1" noChangeArrowheads="1"/>
          </p:cNvPicPr>
          <p:nvPr/>
        </p:nvPicPr>
        <p:blipFill>
          <a:blip r:embed="rId3" cstate="print"/>
          <a:srcRect/>
          <a:stretch>
            <a:fillRect/>
          </a:stretch>
        </p:blipFill>
        <p:spPr bwMode="auto">
          <a:xfrm>
            <a:off x="4938542" y="3131389"/>
            <a:ext cx="4967458" cy="3726611"/>
          </a:xfrm>
          <a:prstGeom prst="rect">
            <a:avLst/>
          </a:prstGeom>
          <a:noFill/>
        </p:spPr>
      </p:pic>
    </p:spTree>
    <p:extLst>
      <p:ext uri="{BB962C8B-B14F-4D97-AF65-F5344CB8AC3E}">
        <p14:creationId xmlns="" xmlns:p14="http://schemas.microsoft.com/office/powerpoint/2010/main" val="3572454443"/>
      </p:ext>
    </p:extLst>
  </p:cSld>
  <p:clrMapOvr>
    <a:masterClrMapping/>
  </p:clrMapOvr>
  <p:transition spd="slow" advTm="30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2677656"/>
          </a:xfrm>
          <a:prstGeom prst="rect">
            <a:avLst/>
          </a:prstGeom>
        </p:spPr>
        <p:txBody>
          <a:bodyPr wrap="square">
            <a:spAutoFit/>
          </a:bodyPr>
          <a:lstStyle/>
          <a:p>
            <a:r>
              <a:rPr lang="de-DE" sz="2800" b="1" dirty="0">
                <a:solidFill>
                  <a:srgbClr val="FF0000"/>
                </a:solidFill>
              </a:rPr>
              <a:t>24.Juni 2017</a:t>
            </a:r>
          </a:p>
          <a:p>
            <a:r>
              <a:rPr lang="de-DE" sz="2800" b="1" dirty="0"/>
              <a:t>U-20 Pfalzmeister nach 4,5:1,5 Sieg gegen Frankenthal</a:t>
            </a:r>
          </a:p>
          <a:p>
            <a:endParaRPr lang="de-DE" sz="2800" dirty="0"/>
          </a:p>
          <a:p>
            <a:r>
              <a:rPr lang="de-DE" sz="2800" dirty="0"/>
              <a:t>Nach der 2:4 Niederlage im Hinspiel gegen Frankenthal konnte die </a:t>
            </a:r>
            <a:r>
              <a:rPr lang="de-DE" sz="2800" dirty="0" err="1"/>
              <a:t>Lambsheimer</a:t>
            </a:r>
            <a:r>
              <a:rPr lang="de-DE" sz="2800" dirty="0"/>
              <a:t> </a:t>
            </a:r>
            <a:r>
              <a:rPr lang="de-DE" sz="2800" dirty="0" smtClean="0"/>
              <a:t> U-20 </a:t>
            </a:r>
            <a:r>
              <a:rPr lang="de-DE" sz="2800" dirty="0"/>
              <a:t>Mannschaft in Frankenthal tatsächlich noch die Meisterschaft durch einen 4,5:1,5 Erfolg feiern.</a:t>
            </a:r>
          </a:p>
        </p:txBody>
      </p:sp>
      <p:pic>
        <p:nvPicPr>
          <p:cNvPr id="5" name="Grafik 4"/>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5502166" y="2715548"/>
            <a:ext cx="4403834" cy="4159617"/>
          </a:xfrm>
          <a:prstGeom prst="rect">
            <a:avLst/>
          </a:prstGeom>
        </p:spPr>
      </p:pic>
      <p:sp>
        <p:nvSpPr>
          <p:cNvPr id="7" name="Rechteck 6"/>
          <p:cNvSpPr/>
          <p:nvPr/>
        </p:nvSpPr>
        <p:spPr>
          <a:xfrm>
            <a:off x="0" y="2793790"/>
            <a:ext cx="5328745" cy="3970318"/>
          </a:xfrm>
          <a:prstGeom prst="rect">
            <a:avLst/>
          </a:prstGeom>
        </p:spPr>
        <p:txBody>
          <a:bodyPr wrap="square">
            <a:spAutoFit/>
          </a:bodyPr>
          <a:lstStyle/>
          <a:p>
            <a:r>
              <a:rPr lang="de-DE" sz="2800" dirty="0"/>
              <a:t>Dabei konnte Felix Wacker gegen Arkady </a:t>
            </a:r>
            <a:r>
              <a:rPr lang="de-DE" sz="2800" dirty="0" err="1"/>
              <a:t>Syrov</a:t>
            </a:r>
            <a:r>
              <a:rPr lang="de-DE" sz="2800" dirty="0"/>
              <a:t> (DWZ 2217), welcher beim RLP-Open den 3. Platz belegt hatte, in einer äußerst spannenden Partie ein Remis erzielen, was letztendlich die Meisterschaft sicherte. Durch dieses Remis konnte Felix zugleich seine DWZ auf 1916 Punkte verbessern.</a:t>
            </a:r>
          </a:p>
        </p:txBody>
      </p:sp>
    </p:spTree>
    <p:extLst>
      <p:ext uri="{BB962C8B-B14F-4D97-AF65-F5344CB8AC3E}">
        <p14:creationId xmlns="" xmlns:p14="http://schemas.microsoft.com/office/powerpoint/2010/main" val="1770660002"/>
      </p:ext>
    </p:extLst>
  </p:cSld>
  <p:clrMapOvr>
    <a:masterClrMapping/>
  </p:clrMapOvr>
  <p:transition spd="slow" advTm="3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3"/>
            <a:ext cx="9906000" cy="3385542"/>
          </a:xfrm>
          <a:prstGeom prst="rect">
            <a:avLst/>
          </a:prstGeom>
        </p:spPr>
        <p:txBody>
          <a:bodyPr wrap="square">
            <a:spAutoFit/>
          </a:bodyPr>
          <a:lstStyle/>
          <a:p>
            <a:r>
              <a:rPr lang="de-DE" sz="2800" b="1" dirty="0">
                <a:solidFill>
                  <a:srgbClr val="FF0000"/>
                </a:solidFill>
              </a:rPr>
              <a:t>02.März 2017</a:t>
            </a:r>
          </a:p>
          <a:p>
            <a:r>
              <a:rPr lang="de-DE" sz="2800" b="1" dirty="0"/>
              <a:t>8. Pfalzopen in Neustadt</a:t>
            </a:r>
          </a:p>
          <a:p>
            <a:endParaRPr lang="de-DE" b="1" dirty="0"/>
          </a:p>
          <a:p>
            <a:r>
              <a:rPr lang="de-DE" sz="2800" dirty="0"/>
              <a:t>Das Pfalzopen 2017 ist nun schon wieder vorbei und bevor es in die Partieanalyse geht hier ein paar Statistiken zum Abschneiden der </a:t>
            </a:r>
            <a:r>
              <a:rPr lang="de-DE" sz="2800" dirty="0" err="1"/>
              <a:t>Lambsheimer</a:t>
            </a:r>
            <a:r>
              <a:rPr lang="de-DE" sz="2800" dirty="0"/>
              <a:t> Teilnehmer. In Summe haben nur zwei Spieler DWZ Punkte verloren, so das der Gesamtzuwachs für die </a:t>
            </a:r>
            <a:r>
              <a:rPr lang="de-DE" sz="2800" dirty="0" err="1"/>
              <a:t>Lambsheimer</a:t>
            </a:r>
            <a:r>
              <a:rPr lang="de-DE" sz="2800" dirty="0"/>
              <a:t> Spieler bei 209 Punkten lag. </a:t>
            </a:r>
            <a:endParaRPr lang="de-DE" sz="3200" dirty="0"/>
          </a:p>
        </p:txBody>
      </p:sp>
      <p:pic>
        <p:nvPicPr>
          <p:cNvPr id="2" name="Grafik 1"/>
          <p:cNvPicPr>
            <a:picLocks noChangeAspect="1"/>
          </p:cNvPicPr>
          <p:nvPr/>
        </p:nvPicPr>
        <p:blipFill>
          <a:blip r:embed="rId2" cstate="print"/>
          <a:stretch>
            <a:fillRect/>
          </a:stretch>
        </p:blipFill>
        <p:spPr>
          <a:xfrm>
            <a:off x="499768" y="3348037"/>
            <a:ext cx="8460019" cy="3509963"/>
          </a:xfrm>
          <a:prstGeom prst="rect">
            <a:avLst/>
          </a:prstGeom>
        </p:spPr>
      </p:pic>
    </p:spTree>
    <p:extLst>
      <p:ext uri="{BB962C8B-B14F-4D97-AF65-F5344CB8AC3E}">
        <p14:creationId xmlns="" xmlns:p14="http://schemas.microsoft.com/office/powerpoint/2010/main" val="3811979285"/>
      </p:ext>
    </p:extLst>
  </p:cSld>
  <p:clrMapOvr>
    <a:masterClrMapping/>
  </p:clrMapOvr>
  <p:transition spd="slow" advTm="30000">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6986528"/>
          </a:xfrm>
          <a:prstGeom prst="rect">
            <a:avLst/>
          </a:prstGeom>
        </p:spPr>
        <p:txBody>
          <a:bodyPr wrap="square">
            <a:spAutoFit/>
          </a:bodyPr>
          <a:lstStyle/>
          <a:p>
            <a:r>
              <a:rPr lang="de-DE" sz="2800" b="1" dirty="0">
                <a:solidFill>
                  <a:srgbClr val="FF0000"/>
                </a:solidFill>
              </a:rPr>
              <a:t>08.Februar 2017</a:t>
            </a:r>
          </a:p>
          <a:p>
            <a:r>
              <a:rPr lang="de-DE" sz="2800" b="1" dirty="0"/>
              <a:t>Pfälzische Schulschachmeisterschaften</a:t>
            </a:r>
          </a:p>
          <a:p>
            <a:endParaRPr lang="de-DE" sz="2800" b="1" dirty="0" smtClean="0"/>
          </a:p>
          <a:p>
            <a:endParaRPr lang="de-DE" sz="2800" b="1" dirty="0" smtClean="0"/>
          </a:p>
          <a:p>
            <a:endParaRPr lang="de-DE" sz="2800" b="1" dirty="0"/>
          </a:p>
          <a:p>
            <a:r>
              <a:rPr lang="de-DE" sz="2800" dirty="0"/>
              <a:t>Der Wettbewerb WK IV (bis 13 Jahre) wurde zur klaren Angelegenheit für die Mannschaften des Lise-Meitner Gymnasium Maxdorf. Die Siegermannschaft des Vorjahres mit Mario </a:t>
            </a:r>
            <a:r>
              <a:rPr lang="de-DE" sz="2800" dirty="0" err="1"/>
              <a:t>Dalchow</a:t>
            </a:r>
            <a:r>
              <a:rPr lang="de-DE" sz="2800" dirty="0"/>
              <a:t>, Henrik Reichardt, Fabian </a:t>
            </a:r>
            <a:r>
              <a:rPr lang="de-DE" sz="2800" dirty="0" err="1"/>
              <a:t>Warzecha</a:t>
            </a:r>
            <a:r>
              <a:rPr lang="de-DE" sz="2800" dirty="0"/>
              <a:t> und Bjarne </a:t>
            </a:r>
            <a:r>
              <a:rPr lang="de-DE" sz="2800" dirty="0" err="1"/>
              <a:t>Aichert</a:t>
            </a:r>
            <a:r>
              <a:rPr lang="de-DE" sz="2800" dirty="0"/>
              <a:t> durfte komplett nochmal ran und es war das eine oder andere 4:0 </a:t>
            </a:r>
            <a:r>
              <a:rPr lang="de-DE" sz="2800" dirty="0" err="1"/>
              <a:t>Ergebniss</a:t>
            </a:r>
            <a:r>
              <a:rPr lang="de-DE" sz="2800" dirty="0"/>
              <a:t> eingeplant. </a:t>
            </a:r>
            <a:r>
              <a:rPr lang="de-DE" sz="2800" dirty="0" err="1"/>
              <a:t>Daß</a:t>
            </a:r>
            <a:r>
              <a:rPr lang="de-DE" sz="2800" dirty="0"/>
              <a:t> es am Ende gar 6 wurden, inklusive einem 4:0 gegen den Zweitplatzierten Europa Gymnasium Wörth, war aber dann doch überraschend. Nur in Runde 6 hat einer „geschwächelt“, nur 3,5:0,5 gegen IGS Landau. Zweiter Platz also für ESG Wörth, die </a:t>
            </a:r>
            <a:r>
              <a:rPr lang="de-DE" sz="2800" dirty="0" err="1"/>
              <a:t>ausser</a:t>
            </a:r>
            <a:r>
              <a:rPr lang="de-DE" sz="2800" dirty="0"/>
              <a:t> dem 0:4 auch nur ein (Brett) Remis liegen lassen.</a:t>
            </a:r>
          </a:p>
        </p:txBody>
      </p:sp>
      <p:pic>
        <p:nvPicPr>
          <p:cNvPr id="2" name="Grafik 1"/>
          <p:cNvPicPr>
            <a:picLocks noChangeAspect="1"/>
          </p:cNvPicPr>
          <p:nvPr/>
        </p:nvPicPr>
        <p:blipFill rotWithShape="1">
          <a:blip r:embed="rId2" cstate="print">
            <a:extLst>
              <a:ext uri="{28A0092B-C50C-407E-A947-70E740481C1C}">
                <a14:useLocalDpi xmlns="" xmlns:a14="http://schemas.microsoft.com/office/drawing/2010/main" val="0"/>
              </a:ext>
            </a:extLst>
          </a:blip>
          <a:srcRect t="26119"/>
          <a:stretch/>
        </p:blipFill>
        <p:spPr>
          <a:xfrm>
            <a:off x="6684579" y="0"/>
            <a:ext cx="3221421" cy="2192885"/>
          </a:xfrm>
          <a:prstGeom prst="rect">
            <a:avLst/>
          </a:prstGeom>
        </p:spPr>
      </p:pic>
    </p:spTree>
    <p:extLst>
      <p:ext uri="{BB962C8B-B14F-4D97-AF65-F5344CB8AC3E}">
        <p14:creationId xmlns="" xmlns:p14="http://schemas.microsoft.com/office/powerpoint/2010/main" val="657567125"/>
      </p:ext>
    </p:extLst>
  </p:cSld>
  <p:clrMapOvr>
    <a:masterClrMapping/>
  </p:clrMapOvr>
  <p:transition spd="slow" advTm="30000">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6986528"/>
          </a:xfrm>
          <a:prstGeom prst="rect">
            <a:avLst/>
          </a:prstGeom>
        </p:spPr>
        <p:txBody>
          <a:bodyPr wrap="square">
            <a:spAutoFit/>
          </a:bodyPr>
          <a:lstStyle/>
          <a:p>
            <a:r>
              <a:rPr lang="de-DE" sz="2800" b="1" dirty="0">
                <a:solidFill>
                  <a:srgbClr val="FF0000"/>
                </a:solidFill>
              </a:rPr>
              <a:t>07.Januar 2017</a:t>
            </a:r>
          </a:p>
          <a:p>
            <a:r>
              <a:rPr lang="de-DE" sz="2800" b="1" dirty="0"/>
              <a:t>Pfälzische Jugend-Einzelmeisterschaft: Ergebnisse im Rahmen der Erwartungen</a:t>
            </a:r>
          </a:p>
          <a:p>
            <a:endParaRPr lang="de-DE" sz="2800" b="1" dirty="0"/>
          </a:p>
          <a:p>
            <a:r>
              <a:rPr lang="de-DE" sz="2800" dirty="0" smtClean="0"/>
              <a:t>Das Ergebnis der </a:t>
            </a:r>
            <a:r>
              <a:rPr lang="de-DE" sz="2800" dirty="0" err="1" smtClean="0"/>
              <a:t>lambsheimer</a:t>
            </a:r>
            <a:r>
              <a:rPr lang="de-DE" sz="2800" dirty="0" smtClean="0"/>
              <a:t> Teilnehmer bei den Pfälzischen </a:t>
            </a:r>
            <a:r>
              <a:rPr lang="de-DE" sz="2800" dirty="0"/>
              <a:t>Jugendeinzelmeisterschaften in Bad </a:t>
            </a:r>
            <a:r>
              <a:rPr lang="de-DE" sz="2800" dirty="0" err="1"/>
              <a:t>Dürkheim</a:t>
            </a:r>
            <a:r>
              <a:rPr lang="de-DE" sz="2800" dirty="0"/>
              <a:t> </a:t>
            </a:r>
            <a:r>
              <a:rPr lang="de-DE" sz="2800" dirty="0" smtClean="0"/>
              <a:t>lag </a:t>
            </a:r>
            <a:r>
              <a:rPr lang="de-DE" sz="2800" dirty="0"/>
              <a:t>im Rahmen der Erwartungen.</a:t>
            </a:r>
          </a:p>
          <a:p>
            <a:r>
              <a:rPr lang="de-DE" sz="2800" b="1" dirty="0" smtClean="0"/>
              <a:t>In </a:t>
            </a:r>
            <a:r>
              <a:rPr lang="de-DE" sz="2800" b="1" dirty="0"/>
              <a:t>der U18 </a:t>
            </a:r>
            <a:r>
              <a:rPr lang="de-DE" sz="2800" dirty="0"/>
              <a:t>war Felix Wacker und </a:t>
            </a:r>
            <a:r>
              <a:rPr lang="de-DE" sz="2800" b="1" dirty="0"/>
              <a:t>in der U16 </a:t>
            </a:r>
            <a:r>
              <a:rPr lang="de-DE" sz="2800" dirty="0"/>
              <a:t>Jonas </a:t>
            </a:r>
            <a:r>
              <a:rPr lang="de-DE" sz="2800" dirty="0" err="1"/>
              <a:t>Dalchow</a:t>
            </a:r>
            <a:r>
              <a:rPr lang="de-DE" sz="2800" dirty="0"/>
              <a:t> am Star. Beide konnten mit 4/7 bzw. 5,5/7 ihre Setzlistenplätze verteidigen.</a:t>
            </a:r>
          </a:p>
          <a:p>
            <a:r>
              <a:rPr lang="de-DE" sz="2800" b="1" dirty="0"/>
              <a:t>In der U14 </a:t>
            </a:r>
            <a:r>
              <a:rPr lang="de-DE" sz="2800" dirty="0"/>
              <a:t>waren Mario </a:t>
            </a:r>
            <a:r>
              <a:rPr lang="de-DE" sz="2800" dirty="0" err="1"/>
              <a:t>Dalchow</a:t>
            </a:r>
            <a:r>
              <a:rPr lang="de-DE" sz="2800" dirty="0"/>
              <a:t>, Niklas Tremmel und Fabian </a:t>
            </a:r>
            <a:r>
              <a:rPr lang="de-DE" sz="2800" dirty="0" err="1"/>
              <a:t>Warzecha</a:t>
            </a:r>
            <a:r>
              <a:rPr lang="de-DE" sz="2800" dirty="0"/>
              <a:t> am Start. Der an 2 gesetzte Mario konnte hierbei die Erwartungen nicht ganz erfüllen und belegte mit 4/7 den 5.Platz. Ein starkes Resultat erzielte Niklas mit 3,5/7. Niklas war im 9er Feld auf Setzlistenplatz 9 und belegte einen starken 6. Platz.</a:t>
            </a:r>
          </a:p>
          <a:p>
            <a:r>
              <a:rPr lang="de-DE" sz="2800" dirty="0"/>
              <a:t>Fabian </a:t>
            </a:r>
            <a:r>
              <a:rPr lang="de-DE" sz="2800" dirty="0" err="1"/>
              <a:t>Warzecha</a:t>
            </a:r>
            <a:r>
              <a:rPr lang="de-DE" sz="2800" dirty="0"/>
              <a:t> konnte 1,5/7 erzielen und Platz 8 belegen.</a:t>
            </a:r>
          </a:p>
        </p:txBody>
      </p:sp>
    </p:spTree>
    <p:extLst>
      <p:ext uri="{BB962C8B-B14F-4D97-AF65-F5344CB8AC3E}">
        <p14:creationId xmlns="" xmlns:p14="http://schemas.microsoft.com/office/powerpoint/2010/main" val="3929966452"/>
      </p:ext>
    </p:extLst>
  </p:cSld>
  <p:clrMapOvr>
    <a:masterClrMapping/>
  </p:clrMapOvr>
  <p:transition spd="slow" advTm="30000">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1384995"/>
          </a:xfrm>
          <a:prstGeom prst="rect">
            <a:avLst/>
          </a:prstGeom>
        </p:spPr>
        <p:txBody>
          <a:bodyPr wrap="square">
            <a:spAutoFit/>
          </a:bodyPr>
          <a:lstStyle/>
          <a:p>
            <a:r>
              <a:rPr lang="de-DE" sz="2800" b="1" dirty="0">
                <a:solidFill>
                  <a:srgbClr val="FF0000"/>
                </a:solidFill>
              </a:rPr>
              <a:t>30.Dezember 2016</a:t>
            </a:r>
          </a:p>
          <a:p>
            <a:r>
              <a:rPr lang="de-DE" sz="2800" b="1" dirty="0" smtClean="0"/>
              <a:t>Deutsche Jugend Vereinsmeisterschaft U16: Sieg und Niederlage an Tag 3 – Remis zum Anschluss</a:t>
            </a:r>
          </a:p>
        </p:txBody>
      </p:sp>
      <p:pic>
        <p:nvPicPr>
          <p:cNvPr id="2" name="Grafik 1"/>
          <p:cNvPicPr>
            <a:picLocks noChangeAspect="1"/>
          </p:cNvPicPr>
          <p:nvPr/>
        </p:nvPicPr>
        <p:blipFill>
          <a:blip r:embed="rId2" cstate="print">
            <a:extLst>
              <a:ext uri="{BEBA8EAE-BF5A-486C-A8C5-ECC9F3942E4B}">
                <a14:imgProps xmlns="" xmlns:a14="http://schemas.microsoft.com/office/drawing/2010/main">
                  <a14:imgLayer r:embed="rId4">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6069724" y="1702680"/>
            <a:ext cx="3836277" cy="3960955"/>
          </a:xfrm>
          <a:prstGeom prst="rect">
            <a:avLst/>
          </a:prstGeom>
        </p:spPr>
      </p:pic>
      <p:sp>
        <p:nvSpPr>
          <p:cNvPr id="5" name="Rechteck 4"/>
          <p:cNvSpPr/>
          <p:nvPr/>
        </p:nvSpPr>
        <p:spPr>
          <a:xfrm>
            <a:off x="0" y="1595021"/>
            <a:ext cx="6038193" cy="5262979"/>
          </a:xfrm>
          <a:prstGeom prst="rect">
            <a:avLst/>
          </a:prstGeom>
        </p:spPr>
        <p:txBody>
          <a:bodyPr wrap="square">
            <a:spAutoFit/>
          </a:bodyPr>
          <a:lstStyle/>
          <a:p>
            <a:r>
              <a:rPr lang="de-DE" sz="2800" dirty="0" smtClean="0"/>
              <a:t>Am </a:t>
            </a:r>
            <a:r>
              <a:rPr lang="de-DE" sz="2800" dirty="0"/>
              <a:t>dritten Tag der DJVM musste sich unser U-16 Team zunächst deutlich mit 0,5:3,5 gegen Erfurt geschlagen geben. In Runde 6 dann endlich der erste Sieg gegen Neumarkt. Aktuell belegt man damit den vorletzten Tabellenplatz</a:t>
            </a:r>
            <a:r>
              <a:rPr lang="de-DE" sz="2800" dirty="0" smtClean="0"/>
              <a:t>. Heute </a:t>
            </a:r>
            <a:r>
              <a:rPr lang="de-DE" sz="2800" dirty="0"/>
              <a:t>musste man in der letzten Runde gegen Gau-</a:t>
            </a:r>
            <a:r>
              <a:rPr lang="de-DE" sz="2800" dirty="0" err="1"/>
              <a:t>Algesheim</a:t>
            </a:r>
            <a:r>
              <a:rPr lang="de-DE" sz="2800" dirty="0"/>
              <a:t> antreten. Am Ende war es ein 2:2 </a:t>
            </a:r>
            <a:r>
              <a:rPr lang="de-DE" sz="2800" dirty="0" smtClean="0"/>
              <a:t>Unentschieden</a:t>
            </a:r>
            <a:r>
              <a:rPr lang="de-DE" sz="2800" dirty="0"/>
              <a:t>. Für </a:t>
            </a:r>
            <a:r>
              <a:rPr lang="de-DE" sz="2800" dirty="0" err="1"/>
              <a:t>Lambsheim</a:t>
            </a:r>
            <a:r>
              <a:rPr lang="de-DE" sz="2800" dirty="0"/>
              <a:t> bedeutet dies mit 4 Mannschaftspunkten den 19. Platz von 20 Mannschaften. </a:t>
            </a:r>
          </a:p>
        </p:txBody>
      </p:sp>
    </p:spTree>
    <p:extLst>
      <p:ext uri="{BB962C8B-B14F-4D97-AF65-F5344CB8AC3E}">
        <p14:creationId xmlns="" xmlns:p14="http://schemas.microsoft.com/office/powerpoint/2010/main" val="4075584082"/>
      </p:ext>
    </p:extLst>
  </p:cSld>
  <p:clrMapOvr>
    <a:masterClrMapping/>
  </p:clrMapOvr>
  <p:transition spd="slow" advTm="30000">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6986528"/>
          </a:xfrm>
          <a:prstGeom prst="rect">
            <a:avLst/>
          </a:prstGeom>
        </p:spPr>
        <p:txBody>
          <a:bodyPr wrap="square">
            <a:spAutoFit/>
          </a:bodyPr>
          <a:lstStyle/>
          <a:p>
            <a:r>
              <a:rPr lang="de-DE" sz="2800" b="1" dirty="0">
                <a:solidFill>
                  <a:srgbClr val="FF0000"/>
                </a:solidFill>
              </a:rPr>
              <a:t>15.Dezember 2016</a:t>
            </a:r>
          </a:p>
          <a:p>
            <a:r>
              <a:rPr lang="de-DE" sz="2800" b="1" dirty="0"/>
              <a:t>Felix Wacker erneut Vereins-Jugendmeister</a:t>
            </a:r>
          </a:p>
          <a:p>
            <a:endParaRPr lang="de-DE" sz="2000" b="1" dirty="0"/>
          </a:p>
          <a:p>
            <a:r>
              <a:rPr lang="de-DE" sz="2800" dirty="0"/>
              <a:t>Zum diesjährigen Jugend-Weihnachtsturnier kamen 13 Jugendliche. In drei in sich gleichstarken Gruppen spielten sie um den Titel des Vereinsmeisters. </a:t>
            </a:r>
            <a:endParaRPr lang="de-DE" sz="2800" dirty="0" smtClean="0"/>
          </a:p>
          <a:p>
            <a:r>
              <a:rPr lang="de-DE" sz="2800" b="1" dirty="0" smtClean="0"/>
              <a:t>Die </a:t>
            </a:r>
            <a:r>
              <a:rPr lang="de-DE" sz="2800" b="1" dirty="0"/>
              <a:t>A-Gruppe </a:t>
            </a:r>
            <a:r>
              <a:rPr lang="de-DE" sz="2800" dirty="0"/>
              <a:t>war am stärksten besetzt. Trotz zweier Remisen wurde Felix Wacker seiner Favoritenrolle gerecht und wurde als Gruppensieger Jugend Vereinsmeister. Damit verteidigte er seinen Titel aus dem Vorjahr.</a:t>
            </a:r>
          </a:p>
          <a:p>
            <a:r>
              <a:rPr lang="de-DE" sz="2800" b="1" dirty="0" smtClean="0"/>
              <a:t>Die </a:t>
            </a:r>
            <a:r>
              <a:rPr lang="de-DE" sz="2800" b="1" dirty="0"/>
              <a:t>B-Gruppe </a:t>
            </a:r>
            <a:r>
              <a:rPr lang="de-DE" sz="2800" dirty="0"/>
              <a:t>sah einen glücklichen aber verdienten Überraschungssieger Niklas Tremmel.</a:t>
            </a:r>
          </a:p>
          <a:p>
            <a:r>
              <a:rPr lang="de-DE" sz="2800" b="1" dirty="0" smtClean="0"/>
              <a:t>In </a:t>
            </a:r>
            <a:r>
              <a:rPr lang="de-DE" sz="2800" b="1" dirty="0"/>
              <a:t>der C-Gruppe </a:t>
            </a:r>
            <a:r>
              <a:rPr lang="de-DE" sz="2800" dirty="0"/>
              <a:t>lagen Felix Kaiser und Tamara Heß Kopf an Kopf und trafen in der letzten Runde im Duell aufeinander. Es </a:t>
            </a:r>
            <a:r>
              <a:rPr lang="de-DE" sz="2800" dirty="0" err="1"/>
              <a:t>wa</a:t>
            </a:r>
            <a:r>
              <a:rPr lang="de-DE" sz="2800" dirty="0"/>
              <a:t> ein Kampf mit beiderseitigen Chancen bevor Felix einen </a:t>
            </a:r>
            <a:r>
              <a:rPr lang="de-DE" sz="2800" dirty="0" err="1"/>
              <a:t>Qulitätsgewinn</a:t>
            </a:r>
            <a:r>
              <a:rPr lang="de-DE" sz="2800" dirty="0"/>
              <a:t> zum Sieg verwandeln konnte.</a:t>
            </a:r>
          </a:p>
        </p:txBody>
      </p:sp>
    </p:spTree>
    <p:extLst>
      <p:ext uri="{BB962C8B-B14F-4D97-AF65-F5344CB8AC3E}">
        <p14:creationId xmlns="" xmlns:p14="http://schemas.microsoft.com/office/powerpoint/2010/main" val="2519088508"/>
      </p:ext>
    </p:extLst>
  </p:cSld>
  <p:clrMapOvr>
    <a:masterClrMapping/>
  </p:clrMapOvr>
  <p:transition spd="slow" advTm="30000">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1207711"/>
            <a:ext cx="5943599" cy="5693866"/>
          </a:xfrm>
          <a:prstGeom prst="rect">
            <a:avLst/>
          </a:prstGeom>
        </p:spPr>
        <p:txBody>
          <a:bodyPr wrap="square">
            <a:spAutoFit/>
          </a:bodyPr>
          <a:lstStyle/>
          <a:p>
            <a:r>
              <a:rPr lang="de-DE" sz="2800" dirty="0"/>
              <a:t>Bis zur 5.Runde lagen Michael Achatz und Felix Wacker in Führung. Zum Showdown um den Turniersieg trennen sie sich Remis. Dadurch sicherte sich Felix mit 4,5/5 die </a:t>
            </a:r>
            <a:r>
              <a:rPr lang="de-DE" sz="2800" dirty="0" smtClean="0"/>
              <a:t>Schnellschach-Vereinsmeisterschaft</a:t>
            </a:r>
            <a:r>
              <a:rPr lang="de-DE" sz="2800" dirty="0"/>
              <a:t>. Durch die Niederlage von Kirstin Achatz in Runde 5 gegen Roland </a:t>
            </a:r>
            <a:r>
              <a:rPr lang="de-DE" sz="2800" dirty="0" err="1"/>
              <a:t>Saive</a:t>
            </a:r>
            <a:r>
              <a:rPr lang="de-DE" sz="2800" dirty="0"/>
              <a:t> konnte sich Philipp </a:t>
            </a:r>
            <a:r>
              <a:rPr lang="de-DE" sz="2800" dirty="0" err="1"/>
              <a:t>Saive</a:t>
            </a:r>
            <a:r>
              <a:rPr lang="de-DE" sz="2800" dirty="0"/>
              <a:t> mit 4/5 auf den 2. Platz vorschieben und erzielte zugleich den </a:t>
            </a:r>
            <a:r>
              <a:rPr lang="de-DE" sz="2800" dirty="0" smtClean="0"/>
              <a:t>Preis &lt;1700 DWZ. </a:t>
            </a:r>
            <a:r>
              <a:rPr lang="de-DE" sz="2800" dirty="0"/>
              <a:t>Platz 3 ging mit 3,5/5 an Michael </a:t>
            </a:r>
            <a:r>
              <a:rPr lang="de-DE" sz="2800" dirty="0" smtClean="0"/>
              <a:t>Achatz und den Preis &lt;1500 DWZ sicherte </a:t>
            </a:r>
            <a:r>
              <a:rPr lang="de-DE" sz="2800" dirty="0"/>
              <a:t>sich mit 2/5 Ian Lee.</a:t>
            </a:r>
          </a:p>
        </p:txBody>
      </p:sp>
      <p:pic>
        <p:nvPicPr>
          <p:cNvPr id="3" name="Grafik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a:off x="5946473" y="1376791"/>
            <a:ext cx="3959527" cy="3849660"/>
          </a:xfrm>
          <a:prstGeom prst="rect">
            <a:avLst/>
          </a:prstGeom>
        </p:spPr>
      </p:pic>
      <p:sp>
        <p:nvSpPr>
          <p:cNvPr id="5" name="Rechteck 4"/>
          <p:cNvSpPr/>
          <p:nvPr/>
        </p:nvSpPr>
        <p:spPr>
          <a:xfrm>
            <a:off x="0" y="0"/>
            <a:ext cx="9906000" cy="954107"/>
          </a:xfrm>
          <a:prstGeom prst="rect">
            <a:avLst/>
          </a:prstGeom>
        </p:spPr>
        <p:txBody>
          <a:bodyPr wrap="square">
            <a:spAutoFit/>
          </a:bodyPr>
          <a:lstStyle/>
          <a:p>
            <a:r>
              <a:rPr lang="de-DE" sz="2800" b="1" dirty="0">
                <a:solidFill>
                  <a:srgbClr val="FF0000"/>
                </a:solidFill>
              </a:rPr>
              <a:t>10.Dezember 2016</a:t>
            </a:r>
          </a:p>
          <a:p>
            <a:r>
              <a:rPr lang="de-DE" sz="2800" b="1" dirty="0"/>
              <a:t>Felix Wacker gewinnt Schnellschach Vereinsmeisterschaft</a:t>
            </a:r>
          </a:p>
        </p:txBody>
      </p:sp>
    </p:spTree>
    <p:extLst>
      <p:ext uri="{BB962C8B-B14F-4D97-AF65-F5344CB8AC3E}">
        <p14:creationId xmlns="" xmlns:p14="http://schemas.microsoft.com/office/powerpoint/2010/main" val="2795667579"/>
      </p:ext>
    </p:extLst>
  </p:cSld>
  <p:clrMapOvr>
    <a:masterClrMapping/>
  </p:clrMapOvr>
  <p:transition spd="slow" advTm="30000">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4401205"/>
          </a:xfrm>
          <a:prstGeom prst="rect">
            <a:avLst/>
          </a:prstGeom>
        </p:spPr>
        <p:txBody>
          <a:bodyPr wrap="square">
            <a:spAutoFit/>
          </a:bodyPr>
          <a:lstStyle/>
          <a:p>
            <a:r>
              <a:rPr lang="de-DE" sz="2800" b="1" dirty="0">
                <a:solidFill>
                  <a:srgbClr val="FF0000"/>
                </a:solidFill>
              </a:rPr>
              <a:t>24.November 2016</a:t>
            </a:r>
          </a:p>
          <a:p>
            <a:r>
              <a:rPr lang="de-DE" sz="2800" b="1" dirty="0" smtClean="0"/>
              <a:t>Olaf </a:t>
            </a:r>
            <a:r>
              <a:rPr lang="de-DE" sz="2800" b="1" dirty="0" err="1" smtClean="0"/>
              <a:t>Nazarenus</a:t>
            </a:r>
            <a:r>
              <a:rPr lang="de-DE" sz="2800" b="1" dirty="0" smtClean="0"/>
              <a:t> gewinnt Partie in der 1.Bundesliga Schweiz</a:t>
            </a:r>
          </a:p>
          <a:p>
            <a:endParaRPr lang="de-DE" sz="2800" b="1" dirty="0"/>
          </a:p>
          <a:p>
            <a:r>
              <a:rPr lang="de-DE" sz="2800" dirty="0"/>
              <a:t>Am vergangenen Samstag hat unser Schachfreund Olaf </a:t>
            </a:r>
            <a:r>
              <a:rPr lang="de-DE" sz="2800" dirty="0" err="1"/>
              <a:t>Nazarenus</a:t>
            </a:r>
            <a:r>
              <a:rPr lang="de-DE" sz="2800" dirty="0"/>
              <a:t> eine Partie für den Schweizer Verein </a:t>
            </a:r>
            <a:r>
              <a:rPr lang="de-DE" sz="2800" dirty="0" err="1"/>
              <a:t>Schwarz-Weiss</a:t>
            </a:r>
            <a:r>
              <a:rPr lang="de-DE" sz="2800" dirty="0"/>
              <a:t> Bern in der 1. Bundesliga gespielt. In der Schweiz gibt es historisch begründet zwei Meisterschaften. Die SMM findet hierbei von Frühjahr bis Herbst und die SGM im Winter statt. Zwar verlor Bern das Spiel mit 6:2, doch Olaf konnte einen schönen Sieg gegen Gregor Haag (</a:t>
            </a:r>
            <a:r>
              <a:rPr lang="de-DE" sz="2800" dirty="0" err="1"/>
              <a:t>Elo</a:t>
            </a:r>
            <a:r>
              <a:rPr lang="de-DE" sz="2800" dirty="0"/>
              <a:t> 2282) erzielen.</a:t>
            </a:r>
          </a:p>
        </p:txBody>
      </p:sp>
      <p:pic>
        <p:nvPicPr>
          <p:cNvPr id="3" name="Grafik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48384" y="4080248"/>
            <a:ext cx="3009234" cy="2777755"/>
          </a:xfrm>
          <a:prstGeom prst="rect">
            <a:avLst/>
          </a:prstGeom>
        </p:spPr>
      </p:pic>
    </p:spTree>
    <p:extLst>
      <p:ext uri="{BB962C8B-B14F-4D97-AF65-F5344CB8AC3E}">
        <p14:creationId xmlns="" xmlns:p14="http://schemas.microsoft.com/office/powerpoint/2010/main" val="2402126042"/>
      </p:ext>
    </p:extLst>
  </p:cSld>
  <p:clrMapOvr>
    <a:masterClrMapping/>
  </p:clrMapOvr>
  <p:transition spd="slow" advTm="30000">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3"/>
            <a:ext cx="9906000" cy="954107"/>
          </a:xfrm>
          <a:prstGeom prst="rect">
            <a:avLst/>
          </a:prstGeom>
        </p:spPr>
        <p:txBody>
          <a:bodyPr wrap="square">
            <a:spAutoFit/>
          </a:bodyPr>
          <a:lstStyle/>
          <a:p>
            <a:r>
              <a:rPr lang="de-DE" sz="2800" b="1" dirty="0">
                <a:solidFill>
                  <a:srgbClr val="FF0000"/>
                </a:solidFill>
              </a:rPr>
              <a:t>06.November 2016</a:t>
            </a:r>
          </a:p>
          <a:p>
            <a:r>
              <a:rPr lang="de-DE" sz="2800" b="1" dirty="0" smtClean="0"/>
              <a:t>Schachopen Bad </a:t>
            </a:r>
            <a:r>
              <a:rPr lang="de-DE" sz="2800" b="1" dirty="0" err="1" smtClean="0"/>
              <a:t>Wiessee</a:t>
            </a:r>
            <a:r>
              <a:rPr lang="de-DE" sz="2800" b="1" dirty="0" smtClean="0"/>
              <a:t>: Ralph Ritter beendet Turnier mit 4/8</a:t>
            </a:r>
            <a:endParaRPr lang="de-DE" sz="2800" b="1" dirty="0"/>
          </a:p>
        </p:txBody>
      </p:sp>
      <p:pic>
        <p:nvPicPr>
          <p:cNvPr id="3" name="Grafik 2"/>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5993350" y="1279910"/>
            <a:ext cx="3912651" cy="4080366"/>
          </a:xfrm>
          <a:prstGeom prst="rect">
            <a:avLst/>
          </a:prstGeom>
        </p:spPr>
      </p:pic>
      <p:sp>
        <p:nvSpPr>
          <p:cNvPr id="5" name="Rechteck 4"/>
          <p:cNvSpPr/>
          <p:nvPr/>
        </p:nvSpPr>
        <p:spPr>
          <a:xfrm>
            <a:off x="1" y="1208687"/>
            <a:ext cx="5905170" cy="5693866"/>
          </a:xfrm>
          <a:prstGeom prst="rect">
            <a:avLst/>
          </a:prstGeom>
        </p:spPr>
        <p:txBody>
          <a:bodyPr wrap="square">
            <a:spAutoFit/>
          </a:bodyPr>
          <a:lstStyle/>
          <a:p>
            <a:r>
              <a:rPr lang="de-DE" sz="2800" dirty="0" smtClean="0"/>
              <a:t>Mit </a:t>
            </a:r>
            <a:r>
              <a:rPr lang="de-DE" sz="2800" dirty="0"/>
              <a:t>3/6 ging es in die Runden 7 und 8. Hier musste Ralph Ritter zunächst eine Niederlage gegen </a:t>
            </a:r>
            <a:r>
              <a:rPr lang="de-DE" sz="2800" dirty="0" smtClean="0"/>
              <a:t>DWZ 2159 hin-nehmen</a:t>
            </a:r>
            <a:r>
              <a:rPr lang="de-DE" sz="2800" dirty="0"/>
              <a:t>. In Runde 8 gewann er dann allerdings gegen </a:t>
            </a:r>
            <a:r>
              <a:rPr lang="de-DE" sz="2800" dirty="0" smtClean="0"/>
              <a:t>DWZ 1836, </a:t>
            </a:r>
            <a:r>
              <a:rPr lang="de-DE" sz="2800" dirty="0"/>
              <a:t>so dass Ralph am Ende 4/8 Punkte auf dem Konto hat. In der letzten Runde, welche heute gespielt wird, konnte er leider nicht mehr antreten</a:t>
            </a:r>
            <a:r>
              <a:rPr lang="de-DE" sz="2800" dirty="0" smtClean="0"/>
              <a:t>. Da </a:t>
            </a:r>
            <a:r>
              <a:rPr lang="de-DE" sz="2800" dirty="0"/>
              <a:t>die 4/8 gegen weitestgehend stärkere Gegner erzielt wurden, bedeutet dieses Ergebnis auch einen starken DWZ Zugewinn von ca.15 Punkten.</a:t>
            </a:r>
          </a:p>
        </p:txBody>
      </p:sp>
    </p:spTree>
    <p:extLst>
      <p:ext uri="{BB962C8B-B14F-4D97-AF65-F5344CB8AC3E}">
        <p14:creationId xmlns="" xmlns:p14="http://schemas.microsoft.com/office/powerpoint/2010/main" val="529213035"/>
      </p:ext>
    </p:extLst>
  </p:cSld>
  <p:clrMapOvr>
    <a:masterClrMapping/>
  </p:clrMapOvr>
  <p:transition spd="slow" advTm="30000">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6124754"/>
          </a:xfrm>
          <a:prstGeom prst="rect">
            <a:avLst/>
          </a:prstGeom>
        </p:spPr>
        <p:txBody>
          <a:bodyPr wrap="square">
            <a:spAutoFit/>
          </a:bodyPr>
          <a:lstStyle/>
          <a:p>
            <a:r>
              <a:rPr lang="de-DE" sz="2800" b="1" dirty="0">
                <a:solidFill>
                  <a:srgbClr val="FF0000"/>
                </a:solidFill>
              </a:rPr>
              <a:t>05.November 2016</a:t>
            </a:r>
          </a:p>
          <a:p>
            <a:r>
              <a:rPr lang="de-DE" sz="2800" b="1" dirty="0" smtClean="0"/>
              <a:t>30. Schachmeisterschaften der Stadt Wachenheim im </a:t>
            </a:r>
            <a:r>
              <a:rPr lang="de-DE" sz="2800" b="1" dirty="0" err="1" smtClean="0"/>
              <a:t>Badehaisel</a:t>
            </a:r>
            <a:endParaRPr lang="de-DE" sz="2800" b="1" dirty="0" smtClean="0"/>
          </a:p>
          <a:p>
            <a:endParaRPr lang="de-DE" sz="2800" b="1" dirty="0"/>
          </a:p>
          <a:p>
            <a:r>
              <a:rPr lang="de-DE" sz="2800" dirty="0"/>
              <a:t>Am letzten Dienstag fanden in Wachenheim die 30. Schachmeisterschaften der Stadt Wachenheim statt, wie immer am 1.November.</a:t>
            </a:r>
            <a:br>
              <a:rPr lang="de-DE" sz="2800" dirty="0"/>
            </a:br>
            <a:r>
              <a:rPr lang="de-DE" sz="2800" dirty="0"/>
              <a:t>Austragungsort war das „</a:t>
            </a:r>
            <a:r>
              <a:rPr lang="de-DE" sz="2800" dirty="0" err="1"/>
              <a:t>Badehaisel</a:t>
            </a:r>
            <a:r>
              <a:rPr lang="de-DE" sz="2800" dirty="0"/>
              <a:t>“, am Fuße der </a:t>
            </a:r>
            <a:r>
              <a:rPr lang="de-DE" sz="2800" dirty="0" err="1"/>
              <a:t>Wachtenburg</a:t>
            </a:r>
            <a:r>
              <a:rPr lang="de-DE" sz="2800" dirty="0"/>
              <a:t> gelegen. In diesem Jahr befanden sich auch drei </a:t>
            </a:r>
            <a:r>
              <a:rPr lang="de-DE" sz="2800" dirty="0" err="1"/>
              <a:t>Lambsheimer</a:t>
            </a:r>
            <a:r>
              <a:rPr lang="de-DE" sz="2800" dirty="0"/>
              <a:t> im 26 Teilnehmer starken Feld. Gespielt wurden 2x 15 min. Schnellschach.</a:t>
            </a:r>
          </a:p>
          <a:p>
            <a:r>
              <a:rPr lang="de-DE" sz="2800" dirty="0"/>
              <a:t>Die </a:t>
            </a:r>
            <a:r>
              <a:rPr lang="de-DE" sz="2800" dirty="0" err="1"/>
              <a:t>Lambsheimer</a:t>
            </a:r>
            <a:r>
              <a:rPr lang="de-DE" sz="2800" dirty="0"/>
              <a:t> </a:t>
            </a:r>
            <a:r>
              <a:rPr lang="de-DE" sz="2800" dirty="0" err="1"/>
              <a:t>Vetreter</a:t>
            </a:r>
            <a:r>
              <a:rPr lang="de-DE" sz="2800" dirty="0"/>
              <a:t> – Andreas Röder, Tim Walther und Alexander Beck </a:t>
            </a:r>
            <a:r>
              <a:rPr lang="de-DE" sz="2800" dirty="0" smtClean="0"/>
              <a:t>– kamen </a:t>
            </a:r>
            <a:r>
              <a:rPr lang="de-DE" sz="2800" dirty="0"/>
              <a:t>mit jeweils 4,5/7 Punkten auf den Plätzen 5-7 </a:t>
            </a:r>
            <a:r>
              <a:rPr lang="de-DE" sz="2800" dirty="0" err="1"/>
              <a:t>in’s</a:t>
            </a:r>
            <a:r>
              <a:rPr lang="de-DE" sz="2800" dirty="0"/>
              <a:t> Ziel. Belohnt wurde die „Anstrengung“ mit einer Flasche </a:t>
            </a:r>
            <a:r>
              <a:rPr lang="de-DE" sz="2800" dirty="0" err="1"/>
              <a:t>Wachenheimer</a:t>
            </a:r>
            <a:r>
              <a:rPr lang="de-DE" sz="2800" dirty="0"/>
              <a:t> Riesling.</a:t>
            </a:r>
          </a:p>
        </p:txBody>
      </p:sp>
    </p:spTree>
    <p:extLst>
      <p:ext uri="{BB962C8B-B14F-4D97-AF65-F5344CB8AC3E}">
        <p14:creationId xmlns="" xmlns:p14="http://schemas.microsoft.com/office/powerpoint/2010/main" val="4010470569"/>
      </p:ext>
    </p:extLst>
  </p:cSld>
  <p:clrMapOvr>
    <a:masterClrMapping/>
  </p:clrMapOvr>
  <p:transition spd="slow" advTm="30000">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4832092"/>
          </a:xfrm>
          <a:prstGeom prst="rect">
            <a:avLst/>
          </a:prstGeom>
        </p:spPr>
        <p:txBody>
          <a:bodyPr wrap="square">
            <a:spAutoFit/>
          </a:bodyPr>
          <a:lstStyle/>
          <a:p>
            <a:r>
              <a:rPr lang="de-DE" sz="2800" b="1" dirty="0">
                <a:solidFill>
                  <a:srgbClr val="FF0000"/>
                </a:solidFill>
              </a:rPr>
              <a:t>18.Oktober 2016</a:t>
            </a:r>
          </a:p>
          <a:p>
            <a:r>
              <a:rPr lang="de-DE" sz="2800" b="1" dirty="0" smtClean="0"/>
              <a:t>Fernschach: Kirstin Achatz belegt Platz 2 beim </a:t>
            </a:r>
            <a:r>
              <a:rPr lang="de-DE" sz="2800" b="1" dirty="0" err="1" smtClean="0"/>
              <a:t>BdF</a:t>
            </a:r>
            <a:r>
              <a:rPr lang="de-DE" sz="2800" b="1" dirty="0" smtClean="0"/>
              <a:t> Diamant 05</a:t>
            </a:r>
          </a:p>
          <a:p>
            <a:endParaRPr lang="de-DE" sz="2800" b="1" dirty="0"/>
          </a:p>
          <a:p>
            <a:r>
              <a:rPr lang="de-DE" sz="2800" dirty="0"/>
              <a:t>Auch bei der 5. Auflage des </a:t>
            </a:r>
            <a:r>
              <a:rPr lang="de-DE" sz="2800" dirty="0" err="1"/>
              <a:t>BdF</a:t>
            </a:r>
            <a:r>
              <a:rPr lang="de-DE" sz="2800" dirty="0"/>
              <a:t> Diamant </a:t>
            </a:r>
            <a:r>
              <a:rPr lang="de-DE" sz="2800" dirty="0" err="1"/>
              <a:t>Turnieres</a:t>
            </a:r>
            <a:r>
              <a:rPr lang="de-DE" sz="2800" dirty="0"/>
              <a:t> konnte Kirstin Achatz den 2. Platz belegen. Bei diesem Turnier waren insgesamt 17 Damen aus 8 Nationen am Start. Das Turnier konnte mit einem Punkt Vorsprung LIM Galina </a:t>
            </a:r>
            <a:r>
              <a:rPr lang="de-DE" sz="2800" dirty="0" err="1"/>
              <a:t>Vladimirovna</a:t>
            </a:r>
            <a:r>
              <a:rPr lang="de-DE" sz="2800" dirty="0"/>
              <a:t> </a:t>
            </a:r>
            <a:r>
              <a:rPr lang="de-DE" sz="2800" dirty="0" err="1"/>
              <a:t>Dmitrieva</a:t>
            </a:r>
            <a:r>
              <a:rPr lang="de-DE" sz="2800" dirty="0"/>
              <a:t> aus Russland gewinnen. Diese musste sich lediglich gegen Kirstin geschlagen geben.</a:t>
            </a:r>
          </a:p>
          <a:p>
            <a:r>
              <a:rPr lang="de-DE" sz="2800" dirty="0"/>
              <a:t>Ein Dank geht hierbei auch an </a:t>
            </a:r>
            <a:r>
              <a:rPr lang="de-DE" sz="2800" dirty="0" err="1"/>
              <a:t>Matjaz</a:t>
            </a:r>
            <a:r>
              <a:rPr lang="de-DE" sz="2800" dirty="0"/>
              <a:t> </a:t>
            </a:r>
            <a:r>
              <a:rPr lang="de-DE" sz="2800" dirty="0" err="1"/>
              <a:t>Pirs</a:t>
            </a:r>
            <a:r>
              <a:rPr lang="de-DE" sz="2800" dirty="0"/>
              <a:t>, der Kirstin seit ca. 1,5 Jahren </a:t>
            </a:r>
            <a:r>
              <a:rPr lang="de-DE" sz="2800" dirty="0" err="1"/>
              <a:t>schachlich</a:t>
            </a:r>
            <a:r>
              <a:rPr lang="de-DE" sz="2800" dirty="0"/>
              <a:t> unterstützt.</a:t>
            </a:r>
          </a:p>
        </p:txBody>
      </p:sp>
    </p:spTree>
    <p:extLst>
      <p:ext uri="{BB962C8B-B14F-4D97-AF65-F5344CB8AC3E}">
        <p14:creationId xmlns="" xmlns:p14="http://schemas.microsoft.com/office/powerpoint/2010/main" val="2286072660"/>
      </p:ext>
    </p:extLst>
  </p:cSld>
  <p:clrMapOvr>
    <a:masterClrMapping/>
  </p:clrMapOvr>
  <p:transition spd="slow" advTm="30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5693866"/>
          </a:xfrm>
          <a:prstGeom prst="rect">
            <a:avLst/>
          </a:prstGeom>
        </p:spPr>
        <p:txBody>
          <a:bodyPr wrap="square">
            <a:spAutoFit/>
          </a:bodyPr>
          <a:lstStyle/>
          <a:p>
            <a:r>
              <a:rPr lang="de-DE" sz="2800" b="1" dirty="0">
                <a:solidFill>
                  <a:srgbClr val="FF0000"/>
                </a:solidFill>
              </a:rPr>
              <a:t>21.Juni 2017</a:t>
            </a:r>
          </a:p>
          <a:p>
            <a:r>
              <a:rPr lang="de-DE" sz="2800" b="1" dirty="0"/>
              <a:t>Beim Rhein-Main-Open bestehen Werner und Thomas mit jeweils 3,5 Punkten.</a:t>
            </a:r>
          </a:p>
          <a:p>
            <a:r>
              <a:rPr lang="de-DE" sz="2800" dirty="0"/>
              <a:t> </a:t>
            </a:r>
          </a:p>
          <a:p>
            <a:r>
              <a:rPr lang="de-DE" sz="2800" dirty="0" err="1"/>
              <a:t>Parellel</a:t>
            </a:r>
            <a:r>
              <a:rPr lang="de-DE" sz="2800" dirty="0"/>
              <a:t> zum RLP-Open fanden einige andere Schachturniere statt u.a. das Rhein-Main-Open, an welchem Werner und Thomas </a:t>
            </a:r>
            <a:r>
              <a:rPr lang="de-DE" sz="2800" dirty="0" err="1"/>
              <a:t>Mühlpfordt</a:t>
            </a:r>
            <a:r>
              <a:rPr lang="de-DE" sz="2800" dirty="0"/>
              <a:t> teilnahmen. Beide waren im A-Turnier (122 Teilnehmer) am Start.</a:t>
            </a:r>
          </a:p>
          <a:p>
            <a:r>
              <a:rPr lang="de-DE" sz="2800" dirty="0"/>
              <a:t>Thomas hatte hierbei einen Gegnerschnitt von 2039 DWZ und er konnte beachtliche 3,5/7 holen, was zugleich Platz 67 bedeutet. Damit erzielte Thomas seine erste Turnierleistung über der 2000er Marke, was auch einen ordentlichen DWZ Zugewinn von ca. 60 Punkten einbringen dürfte.</a:t>
            </a:r>
          </a:p>
        </p:txBody>
      </p:sp>
    </p:spTree>
    <p:extLst>
      <p:ext uri="{BB962C8B-B14F-4D97-AF65-F5344CB8AC3E}">
        <p14:creationId xmlns="" xmlns:p14="http://schemas.microsoft.com/office/powerpoint/2010/main" val="328124517"/>
      </p:ext>
    </p:extLst>
  </p:cSld>
  <p:clrMapOvr>
    <a:masterClrMapping/>
  </p:clrMapOvr>
  <p:transition spd="slow" advTm="30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6555641"/>
          </a:xfrm>
          <a:prstGeom prst="rect">
            <a:avLst/>
          </a:prstGeom>
        </p:spPr>
        <p:txBody>
          <a:bodyPr wrap="square">
            <a:spAutoFit/>
          </a:bodyPr>
          <a:lstStyle/>
          <a:p>
            <a:r>
              <a:rPr lang="de-DE" sz="2800" b="1" dirty="0">
                <a:solidFill>
                  <a:srgbClr val="FF0000"/>
                </a:solidFill>
              </a:rPr>
              <a:t>09.Oktober 2016</a:t>
            </a:r>
          </a:p>
          <a:p>
            <a:r>
              <a:rPr lang="de-DE" sz="2800" b="1" dirty="0" smtClean="0"/>
              <a:t>Wormser Nibelungen Open B-Turnier: Felix Wacker mit 5/5 und 2293 DWZ-Leistung</a:t>
            </a:r>
          </a:p>
          <a:p>
            <a:endParaRPr lang="de-DE" sz="2800" b="1" dirty="0"/>
          </a:p>
          <a:p>
            <a:r>
              <a:rPr lang="de-DE" sz="2800" dirty="0"/>
              <a:t>Vom 30.09 – 03.10 fand das 12. Wormser Nibelungenopen statt. Gespielt wurde in einem A und B-Turnier. Vom SC </a:t>
            </a:r>
            <a:r>
              <a:rPr lang="de-DE" sz="2800" dirty="0" err="1"/>
              <a:t>Lambsheim</a:t>
            </a:r>
            <a:r>
              <a:rPr lang="de-DE" sz="2800" dirty="0"/>
              <a:t> waren hierbei </a:t>
            </a:r>
            <a:r>
              <a:rPr lang="de-DE" sz="2800" b="1" dirty="0"/>
              <a:t>Manfred</a:t>
            </a:r>
            <a:r>
              <a:rPr lang="de-DE" sz="2800" dirty="0"/>
              <a:t> und</a:t>
            </a:r>
            <a:r>
              <a:rPr lang="de-DE" sz="2800" b="1" dirty="0"/>
              <a:t> Felix Wacker</a:t>
            </a:r>
            <a:r>
              <a:rPr lang="de-DE" sz="2800" dirty="0"/>
              <a:t> am Start. Felix, welcher nur fünf der sieben Runden mitspielen konnte, behielt hierbei eine komplett weiße Weste und konnte alle seine 5 Partien gewinnen. Dies bedeutet einen satten DWZ Zugewinn von +47 Zählern auf </a:t>
            </a:r>
            <a:r>
              <a:rPr lang="de-DE" sz="2800" b="1" dirty="0"/>
              <a:t>1873 DWZ</a:t>
            </a:r>
            <a:r>
              <a:rPr lang="de-DE" sz="2800" dirty="0"/>
              <a:t>. Gleichzeitig bedeutet dies eine Leistung von 2293 DWZ.</a:t>
            </a:r>
          </a:p>
          <a:p>
            <a:r>
              <a:rPr lang="de-DE" sz="2800" dirty="0"/>
              <a:t>Manfred der sechs der sieben Runden spielte erzielte ein Ergebnis von 3,5/6, wobei die DWZ nahezu unverändert blieb (-2 Punkte)</a:t>
            </a:r>
          </a:p>
          <a:p>
            <a:r>
              <a:rPr lang="de-DE" sz="2800" dirty="0"/>
              <a:t>Am Ende bedeutet dies den 8. Platz für Felix Wacker und den 39. Platz für Manfred Wacker bei 86 Teilnehmern.</a:t>
            </a:r>
          </a:p>
        </p:txBody>
      </p:sp>
    </p:spTree>
    <p:extLst>
      <p:ext uri="{BB962C8B-B14F-4D97-AF65-F5344CB8AC3E}">
        <p14:creationId xmlns="" xmlns:p14="http://schemas.microsoft.com/office/powerpoint/2010/main" val="3484482752"/>
      </p:ext>
    </p:extLst>
  </p:cSld>
  <p:clrMapOvr>
    <a:masterClrMapping/>
  </p:clrMapOvr>
  <p:transition spd="slow" advTm="30000">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954107"/>
          </a:xfrm>
          <a:prstGeom prst="rect">
            <a:avLst/>
          </a:prstGeom>
        </p:spPr>
        <p:txBody>
          <a:bodyPr wrap="square">
            <a:spAutoFit/>
          </a:bodyPr>
          <a:lstStyle/>
          <a:p>
            <a:r>
              <a:rPr lang="de-DE" sz="2800" b="1" dirty="0">
                <a:solidFill>
                  <a:srgbClr val="FF0000"/>
                </a:solidFill>
              </a:rPr>
              <a:t>18.September 2016</a:t>
            </a:r>
          </a:p>
          <a:p>
            <a:r>
              <a:rPr lang="de-DE" sz="2800" b="1" dirty="0"/>
              <a:t>Bezirksjugendmeisterschaften mit Licht und Schatten</a:t>
            </a:r>
          </a:p>
        </p:txBody>
      </p:sp>
      <p:pic>
        <p:nvPicPr>
          <p:cNvPr id="7170" name="Picture 2" descr="http://www.schachclub-lambsheim.de/wordpress/wp-content/uploads/2016/09/BJEM_20160918_164006_resized.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879193" y="1414129"/>
            <a:ext cx="4026809" cy="54438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hteck 4"/>
          <p:cNvSpPr/>
          <p:nvPr/>
        </p:nvSpPr>
        <p:spPr>
          <a:xfrm>
            <a:off x="1" y="1315614"/>
            <a:ext cx="6004073" cy="4832092"/>
          </a:xfrm>
          <a:prstGeom prst="rect">
            <a:avLst/>
          </a:prstGeom>
        </p:spPr>
        <p:txBody>
          <a:bodyPr wrap="square">
            <a:spAutoFit/>
          </a:bodyPr>
          <a:lstStyle/>
          <a:p>
            <a:r>
              <a:rPr lang="de-DE" sz="2800" dirty="0"/>
              <a:t>Leider überschnitten sich die Meisterschaften wieder einmal mit der Zwischenrunde zu den Deutschen Vereins Mannschaftsmeisterschaften. Deshalb waren weniger </a:t>
            </a:r>
            <a:r>
              <a:rPr lang="de-DE" sz="2800" dirty="0" err="1"/>
              <a:t>Lambsheimer</a:t>
            </a:r>
            <a:r>
              <a:rPr lang="de-DE" sz="2800" dirty="0"/>
              <a:t> als sonst dabei. Für Lambsheim gingen Felix in der U18 sowie Tamara, Fabian und Niklas in der U14 an die Bretter. </a:t>
            </a:r>
            <a:r>
              <a:rPr lang="de-DE" sz="2800" dirty="0" smtClean="0"/>
              <a:t>Felix, Fabian </a:t>
            </a:r>
            <a:r>
              <a:rPr lang="de-DE" sz="2800" dirty="0"/>
              <a:t>und Tamara erreichten einen Vizetitel, Niklas erreichte einen sehr guten 4.Platz.</a:t>
            </a:r>
          </a:p>
        </p:txBody>
      </p:sp>
    </p:spTree>
    <p:extLst>
      <p:ext uri="{BB962C8B-B14F-4D97-AF65-F5344CB8AC3E}">
        <p14:creationId xmlns="" xmlns:p14="http://schemas.microsoft.com/office/powerpoint/2010/main" val="3938679699"/>
      </p:ext>
    </p:extLst>
  </p:cSld>
  <p:clrMapOvr>
    <a:masterClrMapping/>
  </p:clrMapOvr>
  <p:transition spd="slow" advTm="30000">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954107"/>
          </a:xfrm>
          <a:prstGeom prst="rect">
            <a:avLst/>
          </a:prstGeom>
        </p:spPr>
        <p:txBody>
          <a:bodyPr wrap="square">
            <a:spAutoFit/>
          </a:bodyPr>
          <a:lstStyle/>
          <a:p>
            <a:r>
              <a:rPr lang="de-DE" sz="2800" b="1" dirty="0">
                <a:solidFill>
                  <a:srgbClr val="FF0000"/>
                </a:solidFill>
              </a:rPr>
              <a:t>18.September 2016</a:t>
            </a:r>
          </a:p>
          <a:p>
            <a:r>
              <a:rPr lang="de-DE" sz="2800" b="1" dirty="0"/>
              <a:t>Bezirksjugendmeisterschaften mit Licht und Schatten</a:t>
            </a:r>
          </a:p>
        </p:txBody>
      </p:sp>
      <p:sp>
        <p:nvSpPr>
          <p:cNvPr id="5" name="Rechteck 4"/>
          <p:cNvSpPr/>
          <p:nvPr/>
        </p:nvSpPr>
        <p:spPr>
          <a:xfrm>
            <a:off x="1" y="1315614"/>
            <a:ext cx="6004073" cy="4832092"/>
          </a:xfrm>
          <a:prstGeom prst="rect">
            <a:avLst/>
          </a:prstGeom>
        </p:spPr>
        <p:txBody>
          <a:bodyPr wrap="square">
            <a:spAutoFit/>
          </a:bodyPr>
          <a:lstStyle/>
          <a:p>
            <a:r>
              <a:rPr lang="de-DE" sz="2800" dirty="0"/>
              <a:t>Leider überschnitten sich die Meisterschaften wieder einmal mit der Zwischenrunde zu den Deutschen Vereins Mannschaftsmeisterschaften. Deshalb waren weniger </a:t>
            </a:r>
            <a:r>
              <a:rPr lang="de-DE" sz="2800" dirty="0" err="1"/>
              <a:t>Lambsheimer</a:t>
            </a:r>
            <a:r>
              <a:rPr lang="de-DE" sz="2800" dirty="0"/>
              <a:t> als sonst dabei. Für Lambsheim gingen Felix in der U18 sowie Tamara, Fabian und Niklas in der U14 an die Bretter. </a:t>
            </a:r>
            <a:r>
              <a:rPr lang="de-DE" sz="2800" dirty="0" smtClean="0"/>
              <a:t>Felix, Fabian </a:t>
            </a:r>
            <a:r>
              <a:rPr lang="de-DE" sz="2800" dirty="0"/>
              <a:t>und Tamara erreichten einen Vizetitel, Niklas erreichte einen sehr guten 4.Platz.</a:t>
            </a:r>
          </a:p>
        </p:txBody>
      </p:sp>
    </p:spTree>
    <p:extLst>
      <p:ext uri="{BB962C8B-B14F-4D97-AF65-F5344CB8AC3E}">
        <p14:creationId xmlns="" xmlns:p14="http://schemas.microsoft.com/office/powerpoint/2010/main" val="3938679699"/>
      </p:ext>
    </p:extLst>
  </p:cSld>
  <p:clrMapOvr>
    <a:masterClrMapping/>
  </p:clrMapOvr>
  <p:transition spd="slow" advTm="30000">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906000" cy="954107"/>
          </a:xfrm>
          <a:prstGeom prst="rect">
            <a:avLst/>
          </a:prstGeom>
        </p:spPr>
        <p:txBody>
          <a:bodyPr wrap="square">
            <a:spAutoFit/>
          </a:bodyPr>
          <a:lstStyle/>
          <a:p>
            <a:r>
              <a:rPr lang="de-DE" sz="2800" b="1" dirty="0">
                <a:solidFill>
                  <a:srgbClr val="FF0000"/>
                </a:solidFill>
              </a:rPr>
              <a:t>18.September 2016</a:t>
            </a:r>
          </a:p>
          <a:p>
            <a:r>
              <a:rPr lang="de-DE" sz="2800" b="1" dirty="0"/>
              <a:t>Bezirksjugendmeisterschaften mit Licht und Schatten</a:t>
            </a:r>
          </a:p>
        </p:txBody>
      </p:sp>
      <p:sp>
        <p:nvSpPr>
          <p:cNvPr id="5" name="Rechteck 4"/>
          <p:cNvSpPr/>
          <p:nvPr/>
        </p:nvSpPr>
        <p:spPr>
          <a:xfrm>
            <a:off x="1" y="1315614"/>
            <a:ext cx="6004073" cy="4832092"/>
          </a:xfrm>
          <a:prstGeom prst="rect">
            <a:avLst/>
          </a:prstGeom>
        </p:spPr>
        <p:txBody>
          <a:bodyPr wrap="square">
            <a:spAutoFit/>
          </a:bodyPr>
          <a:lstStyle/>
          <a:p>
            <a:r>
              <a:rPr lang="de-DE" sz="2800" dirty="0"/>
              <a:t>Leider überschnitten sich die Meisterschaften wieder einmal mit der Zwischenrunde zu den Deutschen Vereins Mannschaftsmeisterschaften. Deshalb waren weniger </a:t>
            </a:r>
            <a:r>
              <a:rPr lang="de-DE" sz="2800" dirty="0" err="1"/>
              <a:t>Lambsheimer</a:t>
            </a:r>
            <a:r>
              <a:rPr lang="de-DE" sz="2800" dirty="0"/>
              <a:t> als sonst dabei. Für Lambsheim gingen Felix in der U18 sowie Tamara, Fabian und Niklas in der U14 an die Bretter. </a:t>
            </a:r>
            <a:r>
              <a:rPr lang="de-DE" sz="2800" dirty="0" smtClean="0"/>
              <a:t>Felix, Fabian </a:t>
            </a:r>
            <a:r>
              <a:rPr lang="de-DE" sz="2800" dirty="0"/>
              <a:t>und Tamara erreichten einen Vizetitel, Niklas erreichte einen sehr guten 4.Platz.</a:t>
            </a:r>
          </a:p>
        </p:txBody>
      </p:sp>
    </p:spTree>
    <p:extLst>
      <p:ext uri="{BB962C8B-B14F-4D97-AF65-F5344CB8AC3E}">
        <p14:creationId xmlns="" xmlns:p14="http://schemas.microsoft.com/office/powerpoint/2010/main" val="3938679699"/>
      </p:ext>
    </p:extLst>
  </p:cSld>
  <p:clrMapOvr>
    <a:masterClrMapping/>
  </p:clrMapOvr>
  <p:transition spd="slow" advTm="3000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
            <a:ext cx="9906000" cy="5262979"/>
          </a:xfrm>
          <a:prstGeom prst="rect">
            <a:avLst/>
          </a:prstGeom>
        </p:spPr>
        <p:txBody>
          <a:bodyPr wrap="square">
            <a:spAutoFit/>
          </a:bodyPr>
          <a:lstStyle/>
          <a:p>
            <a:r>
              <a:rPr lang="de-DE" sz="2800" b="1" dirty="0">
                <a:solidFill>
                  <a:srgbClr val="FF0000"/>
                </a:solidFill>
              </a:rPr>
              <a:t>18.Juni 2017</a:t>
            </a:r>
          </a:p>
          <a:p>
            <a:r>
              <a:rPr lang="de-DE" sz="2800" b="1" dirty="0"/>
              <a:t>Ehrennadel in Silber des PSB für Alexander Beck, Andreas Röder und Kurt Appel</a:t>
            </a:r>
          </a:p>
          <a:p>
            <a:r>
              <a:rPr lang="de-DE" sz="2800" b="1" dirty="0">
                <a:hlinkClick r:id="rId2" tooltip="Permanentlink zu Ehrennadel in Silber des PSB für Alexander Beck, Andreas Röder und Kurt Appel"/>
              </a:rPr>
              <a:t> </a:t>
            </a:r>
            <a:endParaRPr lang="de-DE" sz="2800" b="1" dirty="0"/>
          </a:p>
          <a:p>
            <a:r>
              <a:rPr lang="de-DE" sz="2800" dirty="0"/>
              <a:t>Im Rahmen des RLP-Opens wurden die Schachfreunde </a:t>
            </a:r>
            <a:r>
              <a:rPr lang="de-DE" sz="2800" b="1" dirty="0"/>
              <a:t>Alexander Beck, Andreas Röder</a:t>
            </a:r>
            <a:r>
              <a:rPr lang="de-DE" sz="2800" dirty="0"/>
              <a:t> und </a:t>
            </a:r>
            <a:r>
              <a:rPr lang="de-DE" sz="2800" b="1" dirty="0"/>
              <a:t>Kurt Appel</a:t>
            </a:r>
            <a:r>
              <a:rPr lang="de-DE" sz="2800" dirty="0"/>
              <a:t> mit der Ehrennadel in Silber des PSB ausgezeichnet. </a:t>
            </a:r>
            <a:endParaRPr lang="de-DE" sz="2800" dirty="0" smtClean="0"/>
          </a:p>
          <a:p>
            <a:r>
              <a:rPr lang="de-DE" sz="2800" dirty="0" smtClean="0"/>
              <a:t>Die </a:t>
            </a:r>
            <a:r>
              <a:rPr lang="de-DE" sz="2800" dirty="0"/>
              <a:t>Ehrung wurde durch den Vizepräsidenten des PSB Roland </a:t>
            </a:r>
            <a:r>
              <a:rPr lang="de-DE" sz="2800" dirty="0" err="1"/>
              <a:t>Dübon</a:t>
            </a:r>
            <a:r>
              <a:rPr lang="de-DE" sz="2800" dirty="0"/>
              <a:t> vor Rundenbeginn der 7. Runde am Sonntag vorgenommen.</a:t>
            </a:r>
          </a:p>
          <a:p>
            <a:r>
              <a:rPr lang="de-DE" sz="2800" dirty="0"/>
              <a:t>Alle drei Schachfreunde sind seit Jahrzehnten ehrenamtlich aktiv und haben durch ihr </a:t>
            </a:r>
            <a:r>
              <a:rPr lang="de-DE" sz="2800" dirty="0" smtClean="0"/>
              <a:t>Engagement </a:t>
            </a:r>
            <a:r>
              <a:rPr lang="de-DE" sz="2800" dirty="0"/>
              <a:t>bleibende Verdienste für den Schachsport erworben.</a:t>
            </a:r>
          </a:p>
        </p:txBody>
      </p:sp>
    </p:spTree>
    <p:extLst>
      <p:ext uri="{BB962C8B-B14F-4D97-AF65-F5344CB8AC3E}">
        <p14:creationId xmlns="" xmlns:p14="http://schemas.microsoft.com/office/powerpoint/2010/main" val="3301879149"/>
      </p:ext>
    </p:extLst>
  </p:cSld>
  <p:clrMapOvr>
    <a:masterClrMapping/>
  </p:clrMapOvr>
  <p:transition spd="slow" advTm="3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2"/>
            <a:ext cx="9906000" cy="1384995"/>
          </a:xfrm>
          <a:prstGeom prst="rect">
            <a:avLst/>
          </a:prstGeom>
        </p:spPr>
        <p:txBody>
          <a:bodyPr wrap="square">
            <a:spAutoFit/>
          </a:bodyPr>
          <a:lstStyle/>
          <a:p>
            <a:r>
              <a:rPr lang="de-DE" sz="2800" b="1" dirty="0">
                <a:solidFill>
                  <a:srgbClr val="FF0000"/>
                </a:solidFill>
              </a:rPr>
              <a:t>18.Juni 2017</a:t>
            </a:r>
          </a:p>
          <a:p>
            <a:r>
              <a:rPr lang="de-DE" sz="2800" b="1" dirty="0"/>
              <a:t>Ehrennadel in Silber des PSB für Alexander Beck, Andreas Röder und Kurt </a:t>
            </a:r>
            <a:r>
              <a:rPr lang="de-DE" sz="2800" b="1" dirty="0" smtClean="0"/>
              <a:t>Appel</a:t>
            </a:r>
            <a:endParaRPr lang="de-DE" sz="2800" b="1" dirty="0"/>
          </a:p>
        </p:txBody>
      </p:sp>
      <p:pic>
        <p:nvPicPr>
          <p:cNvPr id="1028" name="Picture 4" descr="IMG_4239"/>
          <p:cNvPicPr>
            <a:picLocks noChangeAspect="1" noChangeArrowheads="1"/>
          </p:cNvPicPr>
          <p:nvPr/>
        </p:nvPicPr>
        <p:blipFill>
          <a:blip r:embed="rId2" cstate="print"/>
          <a:srcRect/>
          <a:stretch>
            <a:fillRect/>
          </a:stretch>
        </p:blipFill>
        <p:spPr bwMode="auto">
          <a:xfrm>
            <a:off x="5469141" y="1518248"/>
            <a:ext cx="2372272" cy="4337782"/>
          </a:xfrm>
          <a:prstGeom prst="rect">
            <a:avLst/>
          </a:prstGeom>
          <a:noFill/>
        </p:spPr>
      </p:pic>
      <p:pic>
        <p:nvPicPr>
          <p:cNvPr id="1030" name="Picture 6" descr="IMG_4245"/>
          <p:cNvPicPr>
            <a:picLocks noChangeAspect="1" noChangeArrowheads="1"/>
          </p:cNvPicPr>
          <p:nvPr/>
        </p:nvPicPr>
        <p:blipFill>
          <a:blip r:embed="rId3" cstate="print"/>
          <a:srcRect/>
          <a:stretch>
            <a:fillRect/>
          </a:stretch>
        </p:blipFill>
        <p:spPr bwMode="auto">
          <a:xfrm>
            <a:off x="159840" y="1516089"/>
            <a:ext cx="5339229" cy="4323994"/>
          </a:xfrm>
          <a:prstGeom prst="rect">
            <a:avLst/>
          </a:prstGeom>
          <a:noFill/>
        </p:spPr>
      </p:pic>
      <p:pic>
        <p:nvPicPr>
          <p:cNvPr id="1032" name="Picture 8" descr="IMG_4233"/>
          <p:cNvPicPr>
            <a:picLocks noChangeAspect="1" noChangeArrowheads="1"/>
          </p:cNvPicPr>
          <p:nvPr/>
        </p:nvPicPr>
        <p:blipFill>
          <a:blip r:embed="rId4" cstate="print"/>
          <a:srcRect/>
          <a:stretch>
            <a:fillRect/>
          </a:stretch>
        </p:blipFill>
        <p:spPr bwMode="auto">
          <a:xfrm>
            <a:off x="7548108" y="1509624"/>
            <a:ext cx="2200592" cy="4339087"/>
          </a:xfrm>
          <a:prstGeom prst="rect">
            <a:avLst/>
          </a:prstGeom>
          <a:noFill/>
        </p:spPr>
      </p:pic>
    </p:spTree>
    <p:extLst>
      <p:ext uri="{BB962C8B-B14F-4D97-AF65-F5344CB8AC3E}">
        <p14:creationId xmlns="" xmlns:p14="http://schemas.microsoft.com/office/powerpoint/2010/main" val="3301879149"/>
      </p:ext>
    </p:extLst>
  </p:cSld>
  <p:clrMapOvr>
    <a:masterClrMapping/>
  </p:clrMapOvr>
  <p:transition spd="slow" advTm="3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6709529"/>
          </a:xfrm>
          <a:prstGeom prst="rect">
            <a:avLst/>
          </a:prstGeom>
        </p:spPr>
        <p:txBody>
          <a:bodyPr wrap="square">
            <a:spAutoFit/>
          </a:bodyPr>
          <a:lstStyle/>
          <a:p>
            <a:r>
              <a:rPr lang="de-DE" sz="2800" b="1" dirty="0">
                <a:solidFill>
                  <a:srgbClr val="FF0000"/>
                </a:solidFill>
              </a:rPr>
              <a:t>18.Juni 2017</a:t>
            </a:r>
          </a:p>
          <a:p>
            <a:r>
              <a:rPr lang="de-DE" sz="2800" b="1" dirty="0"/>
              <a:t>RLP-Open: IM Alexander </a:t>
            </a:r>
            <a:r>
              <a:rPr lang="de-DE" sz="2800" b="1" dirty="0" err="1"/>
              <a:t>Moskalenko</a:t>
            </a:r>
            <a:r>
              <a:rPr lang="de-DE" sz="2800" b="1" dirty="0"/>
              <a:t> Turniersieger</a:t>
            </a:r>
          </a:p>
          <a:p>
            <a:endParaRPr lang="de-DE" sz="2200" b="1" dirty="0" smtClean="0"/>
          </a:p>
          <a:p>
            <a:r>
              <a:rPr lang="de-DE" sz="2200" dirty="0" smtClean="0"/>
              <a:t>Mit diesem Handshake in der letzten laufenden Partie </a:t>
            </a:r>
          </a:p>
          <a:p>
            <a:r>
              <a:rPr lang="de-DE" sz="2200" dirty="0" smtClean="0"/>
              <a:t>zwischen Martin Heider und Andrei Joan </a:t>
            </a:r>
            <a:r>
              <a:rPr lang="de-DE" sz="2200" dirty="0" err="1" smtClean="0"/>
              <a:t>Trifan</a:t>
            </a:r>
            <a:r>
              <a:rPr lang="de-DE" sz="2200" dirty="0" smtClean="0"/>
              <a:t> endete </a:t>
            </a:r>
          </a:p>
          <a:p>
            <a:r>
              <a:rPr lang="de-DE" sz="2200" dirty="0" smtClean="0"/>
              <a:t>das diesjährige RLP-Open in Lambsheim. Am Ende </a:t>
            </a:r>
          </a:p>
          <a:p>
            <a:r>
              <a:rPr lang="de-DE" sz="2200" dirty="0" smtClean="0"/>
              <a:t>Hatten beide Spieler nur noch ihren König auf dem Brett.</a:t>
            </a:r>
          </a:p>
          <a:p>
            <a:r>
              <a:rPr lang="de-DE" sz="2200" dirty="0" smtClean="0"/>
              <a:t>Ich denke dieses Bild fasst gut zusammen, was wir in </a:t>
            </a:r>
          </a:p>
          <a:p>
            <a:r>
              <a:rPr lang="de-DE" sz="2200" dirty="0" smtClean="0"/>
              <a:t>den letzten 4 Tagen in Lambsheim erleben durften. </a:t>
            </a:r>
          </a:p>
          <a:p>
            <a:r>
              <a:rPr lang="de-DE" sz="2200" dirty="0" smtClean="0"/>
              <a:t>Spannende und hart umkämpfte Partien und ein spannendes Rennen um die Platzierungen. Trotz allem kam auch der Spaß nicht zu kurz, was man ebenfalls auf diesem Bild erkennen kann. Am Ende des Turniers setzte sich IM Alexander </a:t>
            </a:r>
            <a:r>
              <a:rPr lang="de-DE" sz="2200" dirty="0" err="1" smtClean="0"/>
              <a:t>Moskalenko</a:t>
            </a:r>
            <a:r>
              <a:rPr lang="de-DE" sz="2200" dirty="0" smtClean="0"/>
              <a:t> mit 6,5 Punkten aus 7 Runden souverän durch. Lediglich in Runde 5 musste er ein Remis gegen GM Alexandre </a:t>
            </a:r>
            <a:r>
              <a:rPr lang="de-DE" sz="2200" dirty="0" err="1" smtClean="0"/>
              <a:t>Dgebuadze</a:t>
            </a:r>
            <a:r>
              <a:rPr lang="de-DE" sz="2200" dirty="0" smtClean="0"/>
              <a:t> abgeben. Platz 2 belegte der Vorjahressieger GM Alexandre </a:t>
            </a:r>
            <a:r>
              <a:rPr lang="de-DE" sz="2200" dirty="0" err="1" smtClean="0"/>
              <a:t>Dgebuadze</a:t>
            </a:r>
            <a:r>
              <a:rPr lang="de-DE" sz="2200" dirty="0" smtClean="0"/>
              <a:t> mit 6/7. In der Schlussrunde </a:t>
            </a:r>
            <a:r>
              <a:rPr lang="de-DE" sz="2200" dirty="0" err="1" smtClean="0"/>
              <a:t>spielter</a:t>
            </a:r>
            <a:r>
              <a:rPr lang="de-DE" sz="2200" dirty="0" smtClean="0"/>
              <a:t> er Remis gegen IM Vadim </a:t>
            </a:r>
            <a:r>
              <a:rPr lang="de-DE" sz="2200" dirty="0" err="1" smtClean="0"/>
              <a:t>Chernov</a:t>
            </a:r>
            <a:r>
              <a:rPr lang="de-DE" sz="2200" dirty="0" smtClean="0"/>
              <a:t>. Gleichzeitig konnte er damit den Titel Rheinland-Pfälzischer Meister verteidigen.</a:t>
            </a:r>
          </a:p>
          <a:p>
            <a:r>
              <a:rPr lang="de-DE" sz="2200" dirty="0" smtClean="0"/>
              <a:t>Der Frankenthaler Spieler Arkadi Syrov belegte mit ebenfalls 6/7 den 3. Platz, was gleichzeitig die Qualifikation für die Deutsche Meisterschaft bedeutet.</a:t>
            </a:r>
            <a:endParaRPr lang="de-DE" sz="2200" dirty="0"/>
          </a:p>
        </p:txBody>
      </p:sp>
      <p:pic>
        <p:nvPicPr>
          <p:cNvPr id="8" name="Grafik 7"/>
          <p:cNvPicPr>
            <a:picLocks noChangeAspect="1"/>
          </p:cNvPicPr>
          <p:nvPr/>
        </p:nvPicPr>
        <p:blipFill>
          <a:blip r:embed="rId2" cstate="email">
            <a:extLst>
              <a:ext uri="{28A0092B-C50C-407E-A947-70E740481C1C}">
                <a14:useLocalDpi xmlns="" xmlns:a14="http://schemas.microsoft.com/office/drawing/2010/main"/>
              </a:ext>
            </a:extLst>
          </a:blip>
          <a:srcRect b="15137"/>
          <a:stretch>
            <a:fillRect/>
          </a:stretch>
        </p:blipFill>
        <p:spPr>
          <a:xfrm>
            <a:off x="6711349" y="1009812"/>
            <a:ext cx="2829466" cy="2216468"/>
          </a:xfrm>
          <a:prstGeom prst="rect">
            <a:avLst/>
          </a:prstGeom>
        </p:spPr>
      </p:pic>
    </p:spTree>
    <p:extLst>
      <p:ext uri="{BB962C8B-B14F-4D97-AF65-F5344CB8AC3E}">
        <p14:creationId xmlns="" xmlns:p14="http://schemas.microsoft.com/office/powerpoint/2010/main" val="3075357555"/>
      </p:ext>
    </p:extLst>
  </p:cSld>
  <p:clrMapOvr>
    <a:masterClrMapping/>
  </p:clrMapOvr>
  <p:transition spd="slow" advTm="3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906000" cy="954107"/>
          </a:xfrm>
          <a:prstGeom prst="rect">
            <a:avLst/>
          </a:prstGeom>
        </p:spPr>
        <p:txBody>
          <a:bodyPr wrap="square">
            <a:spAutoFit/>
          </a:bodyPr>
          <a:lstStyle/>
          <a:p>
            <a:r>
              <a:rPr lang="de-DE" sz="2800" b="1" dirty="0">
                <a:solidFill>
                  <a:srgbClr val="FF0000"/>
                </a:solidFill>
              </a:rPr>
              <a:t>18.Juni 2017</a:t>
            </a:r>
          </a:p>
          <a:p>
            <a:r>
              <a:rPr lang="de-DE" sz="2800" b="1" dirty="0"/>
              <a:t>RLP-Open: IM Alexander </a:t>
            </a:r>
            <a:r>
              <a:rPr lang="de-DE" sz="2800" b="1" dirty="0" err="1"/>
              <a:t>Moskalenko</a:t>
            </a:r>
            <a:r>
              <a:rPr lang="de-DE" sz="2800" b="1" dirty="0"/>
              <a:t> </a:t>
            </a:r>
            <a:r>
              <a:rPr lang="de-DE" sz="2800" b="1" dirty="0" smtClean="0"/>
              <a:t>Turniersieger</a:t>
            </a:r>
            <a:endParaRPr lang="de-DE" sz="2800" b="1" dirty="0"/>
          </a:p>
        </p:txBody>
      </p:sp>
      <p:pic>
        <p:nvPicPr>
          <p:cNvPr id="55302" name="Picture 6" descr="IMG_4349"/>
          <p:cNvPicPr>
            <a:picLocks noChangeAspect="1" noChangeArrowheads="1"/>
          </p:cNvPicPr>
          <p:nvPr/>
        </p:nvPicPr>
        <p:blipFill>
          <a:blip r:embed="rId2" cstate="print"/>
          <a:srcRect/>
          <a:stretch>
            <a:fillRect/>
          </a:stretch>
        </p:blipFill>
        <p:spPr bwMode="auto">
          <a:xfrm>
            <a:off x="5154982" y="948904"/>
            <a:ext cx="4351626" cy="2415398"/>
          </a:xfrm>
          <a:prstGeom prst="rect">
            <a:avLst/>
          </a:prstGeom>
          <a:noFill/>
        </p:spPr>
      </p:pic>
      <p:pic>
        <p:nvPicPr>
          <p:cNvPr id="55304" name="Picture 8" descr="IMG_4382"/>
          <p:cNvPicPr>
            <a:picLocks noChangeAspect="1" noChangeArrowheads="1"/>
          </p:cNvPicPr>
          <p:nvPr/>
        </p:nvPicPr>
        <p:blipFill>
          <a:blip r:embed="rId3" cstate="print"/>
          <a:srcRect/>
          <a:stretch>
            <a:fillRect/>
          </a:stretch>
        </p:blipFill>
        <p:spPr bwMode="auto">
          <a:xfrm>
            <a:off x="129396" y="948906"/>
            <a:ext cx="4969112" cy="3418993"/>
          </a:xfrm>
          <a:prstGeom prst="rect">
            <a:avLst/>
          </a:prstGeom>
          <a:noFill/>
        </p:spPr>
      </p:pic>
      <p:pic>
        <p:nvPicPr>
          <p:cNvPr id="55306" name="Picture 10" descr="IMG_4395"/>
          <p:cNvPicPr>
            <a:picLocks noChangeAspect="1" noChangeArrowheads="1"/>
          </p:cNvPicPr>
          <p:nvPr/>
        </p:nvPicPr>
        <p:blipFill>
          <a:blip r:embed="rId4" cstate="print"/>
          <a:srcRect/>
          <a:stretch>
            <a:fillRect/>
          </a:stretch>
        </p:blipFill>
        <p:spPr bwMode="auto">
          <a:xfrm>
            <a:off x="5167223" y="3485074"/>
            <a:ext cx="4336950" cy="3252713"/>
          </a:xfrm>
          <a:prstGeom prst="rect">
            <a:avLst/>
          </a:prstGeom>
          <a:noFill/>
        </p:spPr>
      </p:pic>
      <p:pic>
        <p:nvPicPr>
          <p:cNvPr id="55308" name="Picture 12" descr="IMG_4280"/>
          <p:cNvPicPr>
            <a:picLocks noChangeAspect="1" noChangeArrowheads="1"/>
          </p:cNvPicPr>
          <p:nvPr/>
        </p:nvPicPr>
        <p:blipFill>
          <a:blip r:embed="rId5" cstate="print"/>
          <a:srcRect/>
          <a:stretch>
            <a:fillRect/>
          </a:stretch>
        </p:blipFill>
        <p:spPr bwMode="auto">
          <a:xfrm>
            <a:off x="1975449" y="4399472"/>
            <a:ext cx="3118047" cy="2338535"/>
          </a:xfrm>
          <a:prstGeom prst="rect">
            <a:avLst/>
          </a:prstGeom>
          <a:noFill/>
        </p:spPr>
      </p:pic>
    </p:spTree>
    <p:extLst>
      <p:ext uri="{BB962C8B-B14F-4D97-AF65-F5344CB8AC3E}">
        <p14:creationId xmlns="" xmlns:p14="http://schemas.microsoft.com/office/powerpoint/2010/main" val="3075357555"/>
      </p:ext>
    </p:extLst>
  </p:cSld>
  <p:clrMapOvr>
    <a:masterClrMapping/>
  </p:clrMapOvr>
  <p:transition spd="slow" advTm="3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3"/>
            <a:ext cx="9906000" cy="1384995"/>
          </a:xfrm>
          <a:prstGeom prst="rect">
            <a:avLst/>
          </a:prstGeom>
        </p:spPr>
        <p:txBody>
          <a:bodyPr wrap="square">
            <a:spAutoFit/>
          </a:bodyPr>
          <a:lstStyle/>
          <a:p>
            <a:r>
              <a:rPr lang="de-DE" sz="2800" b="1" dirty="0">
                <a:solidFill>
                  <a:srgbClr val="FF0000"/>
                </a:solidFill>
              </a:rPr>
              <a:t>10.Juni 2017</a:t>
            </a:r>
          </a:p>
          <a:p>
            <a:r>
              <a:rPr lang="de-DE" sz="2800" b="1" dirty="0"/>
              <a:t>Deutsche Jugend Einzelmeisterschaft in Willingen: Thomas </a:t>
            </a:r>
            <a:r>
              <a:rPr lang="de-DE" sz="2800" b="1" dirty="0" err="1"/>
              <a:t>Mühlpfordt</a:t>
            </a:r>
            <a:r>
              <a:rPr lang="de-DE" sz="2800" b="1" dirty="0"/>
              <a:t> gewinnt in Runde 9</a:t>
            </a:r>
          </a:p>
        </p:txBody>
      </p:sp>
      <p:pic>
        <p:nvPicPr>
          <p:cNvPr id="6" name="Grafik 5"/>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6243147" y="2062716"/>
            <a:ext cx="3658174" cy="3376776"/>
          </a:xfrm>
          <a:prstGeom prst="rect">
            <a:avLst/>
          </a:prstGeom>
        </p:spPr>
      </p:pic>
      <p:sp>
        <p:nvSpPr>
          <p:cNvPr id="7" name="Rechteck 6"/>
          <p:cNvSpPr/>
          <p:nvPr/>
        </p:nvSpPr>
        <p:spPr>
          <a:xfrm>
            <a:off x="-28797" y="1566048"/>
            <a:ext cx="6413831" cy="5262979"/>
          </a:xfrm>
          <a:prstGeom prst="rect">
            <a:avLst/>
          </a:prstGeom>
        </p:spPr>
        <p:txBody>
          <a:bodyPr wrap="square">
            <a:spAutoFit/>
          </a:bodyPr>
          <a:lstStyle/>
          <a:p>
            <a:r>
              <a:rPr lang="de-DE" sz="2800" dirty="0"/>
              <a:t>Der </a:t>
            </a:r>
            <a:r>
              <a:rPr lang="de-DE" sz="2800" dirty="0" err="1"/>
              <a:t>Lambsheimer</a:t>
            </a:r>
            <a:r>
              <a:rPr lang="de-DE" sz="2800" dirty="0"/>
              <a:t> U14 Jugendspieler konnte sich bereits zum zweiten mal in Folge für diese Meisterschaft qualifizieren. In der U14 sind 48 Teilnehmer am Start und Thomas ist auf Setzplatz 34. </a:t>
            </a:r>
            <a:r>
              <a:rPr lang="de-DE" sz="2800" dirty="0" smtClean="0"/>
              <a:t>Heute </a:t>
            </a:r>
            <a:r>
              <a:rPr lang="de-DE" sz="2800" dirty="0"/>
              <a:t>wurde die letzte Runde der DJEM in </a:t>
            </a:r>
            <a:r>
              <a:rPr lang="de-DE" sz="2800" dirty="0" err="1"/>
              <a:t>Wilingen</a:t>
            </a:r>
            <a:r>
              <a:rPr lang="de-DE" sz="2800" dirty="0"/>
              <a:t> gespielt und </a:t>
            </a:r>
            <a:r>
              <a:rPr lang="de-DE" sz="2800" dirty="0" smtClean="0"/>
              <a:t>Thomas </a:t>
            </a:r>
            <a:r>
              <a:rPr lang="de-DE" sz="2800" dirty="0" err="1"/>
              <a:t>Mühlpfordt</a:t>
            </a:r>
            <a:r>
              <a:rPr lang="de-DE" sz="2800" dirty="0"/>
              <a:t> </a:t>
            </a:r>
            <a:r>
              <a:rPr lang="de-DE" sz="2800" dirty="0" smtClean="0"/>
              <a:t>konnte zum </a:t>
            </a:r>
            <a:r>
              <a:rPr lang="de-DE" sz="2800" dirty="0"/>
              <a:t>Abschluss des Turniers seine Partie nochmals gewinnen. Damit hat Thomas einen Score von 4/9 Punkten bei einem Gegnerschnitt von 1955 DWZ und den 32.Platz erreicht.</a:t>
            </a:r>
          </a:p>
        </p:txBody>
      </p:sp>
    </p:spTree>
    <p:extLst>
      <p:ext uri="{BB962C8B-B14F-4D97-AF65-F5344CB8AC3E}">
        <p14:creationId xmlns="" xmlns:p14="http://schemas.microsoft.com/office/powerpoint/2010/main" val="3987248876"/>
      </p:ext>
    </p:extLst>
  </p:cSld>
  <p:clrMapOvr>
    <a:masterClrMapping/>
  </p:clrMapOvr>
  <p:transition spd="slow" advTm="30000">
    <p:dissolve/>
  </p:transition>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3125</Words>
  <Application>Microsoft Office PowerPoint</Application>
  <PresentationFormat>A4-Papier (210x297 mm)</PresentationFormat>
  <Paragraphs>184</Paragraphs>
  <Slides>43</Slides>
  <Notes>0</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Office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Dieter Hess</dc:creator>
  <cp:lastModifiedBy>Meister</cp:lastModifiedBy>
  <cp:revision>56</cp:revision>
  <dcterms:created xsi:type="dcterms:W3CDTF">2017-06-30T10:52:27Z</dcterms:created>
  <dcterms:modified xsi:type="dcterms:W3CDTF">2017-07-02T08:13:38Z</dcterms:modified>
</cp:coreProperties>
</file>